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77" r:id="rId8"/>
    <p:sldId id="269" r:id="rId9"/>
    <p:sldId id="272" r:id="rId10"/>
    <p:sldId id="263" r:id="rId11"/>
    <p:sldId id="264" r:id="rId12"/>
    <p:sldId id="278" r:id="rId13"/>
    <p:sldId id="265" r:id="rId14"/>
    <p:sldId id="271" r:id="rId15"/>
    <p:sldId id="279" r:id="rId16"/>
    <p:sldId id="266" r:id="rId17"/>
    <p:sldId id="267" r:id="rId18"/>
    <p:sldId id="281" r:id="rId19"/>
    <p:sldId id="282" r:id="rId20"/>
    <p:sldId id="283" r:id="rId21"/>
    <p:sldId id="284" r:id="rId22"/>
    <p:sldId id="285" r:id="rId23"/>
    <p:sldId id="268" r:id="rId24"/>
    <p:sldId id="270" r:id="rId25"/>
    <p:sldId id="276" r:id="rId26"/>
    <p:sldId id="273" r:id="rId27"/>
    <p:sldId id="274" r:id="rId28"/>
    <p:sldId id="27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D74212-0F21-489B-BE68-191EEE22B9E7}" v="48" dt="2023-03-16T18:32:28.896"/>
    <p1510:client id="{A8A156BF-35E0-4761-81F0-C2F756B9F01D}" v="47" dt="2023-03-14T19:46:31.450"/>
    <p1510:client id="{D87A3D01-8335-44D0-A6B4-94B47711337D}" v="84" dt="2023-03-16T16:42:27.784"/>
    <p1510:client id="{DC7A59D8-708A-426A-A68C-8963708F76D1}" v="3084" dt="2023-03-14T19:10:51.753"/>
    <p1510:client id="{E51E8AF2-86E8-4C10-9A48-B872B03AFF22}" v="239" dt="2023-03-16T16:18:44.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cs.house.gov/billsthisweek/20181210/CRPT-115hrpt1072.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ustainableagriculture.net/blog/2018-farm-bill-by-the-number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ustainableagriculture.net/publications/grassrootsguide/farming-opportunities/socially-disadvantaged-farmers-program/" TargetMode="External"/><Relationship Id="rId7" Type="http://schemas.openxmlformats.org/officeDocument/2006/relationships/hyperlink" Target="https://sustainableagriculture.net/publications/grassrootsguide/local-food-systems-rural-development/food-insecurity-nutrition-incentives/" TargetMode="External"/><Relationship Id="rId2" Type="http://schemas.openxmlformats.org/officeDocument/2006/relationships/hyperlink" Target="https://sustainableagriculture.net/publications/grassrootsguide/farming-opportunities/beginning-farmer-development-program/" TargetMode="External"/><Relationship Id="rId1" Type="http://schemas.openxmlformats.org/officeDocument/2006/relationships/slideLayout" Target="../slideLayouts/slideLayout2.xml"/><Relationship Id="rId6" Type="http://schemas.openxmlformats.org/officeDocument/2006/relationships/hyperlink" Target="https://sustainableagriculture.net/publications/grassrootsguide/sustainable-organic-research/organic-research-extension-initiative/" TargetMode="External"/><Relationship Id="rId5" Type="http://schemas.openxmlformats.org/officeDocument/2006/relationships/hyperlink" Target="https://sustainableagriculture.net/publications/grassrootsguide/local-food-systems-rural-development/value-added-producer-grants/" TargetMode="External"/><Relationship Id="rId4" Type="http://schemas.openxmlformats.org/officeDocument/2006/relationships/hyperlink" Target="https://sustainableagriculture.net/publications/grassrootsguide/local-food-systems-rural-development/farmers-market-promotion-progra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69DDE-6DD6-C9B4-7F37-FED44F356B0A}"/>
              </a:ext>
            </a:extLst>
          </p:cNvPr>
          <p:cNvSpPr>
            <a:spLocks noGrp="1"/>
          </p:cNvSpPr>
          <p:nvPr>
            <p:ph type="ctrTitle"/>
          </p:nvPr>
        </p:nvSpPr>
        <p:spPr>
          <a:xfrm>
            <a:off x="1524000" y="1122363"/>
            <a:ext cx="9144000" cy="1857514"/>
          </a:xfrm>
        </p:spPr>
        <p:txBody>
          <a:bodyPr>
            <a:normAutofit/>
          </a:bodyPr>
          <a:lstStyle/>
          <a:p>
            <a:r>
              <a:rPr lang="en-US" b="1">
                <a:solidFill>
                  <a:srgbClr val="7030A0"/>
                </a:solidFill>
                <a:cs typeface="Calibri Light"/>
              </a:rPr>
              <a:t>AMES UCC</a:t>
            </a:r>
            <a:br>
              <a:rPr lang="en-US" b="1">
                <a:solidFill>
                  <a:srgbClr val="7030A0"/>
                </a:solidFill>
                <a:cs typeface="Calibri Light"/>
              </a:rPr>
            </a:br>
            <a:r>
              <a:rPr lang="en-US" sz="4400" b="1">
                <a:solidFill>
                  <a:srgbClr val="7030A0"/>
                </a:solidFill>
                <a:cs typeface="Calibri Light"/>
              </a:rPr>
              <a:t>2023 Lenten Campaign Against Hunger</a:t>
            </a:r>
          </a:p>
        </p:txBody>
      </p:sp>
      <p:sp>
        <p:nvSpPr>
          <p:cNvPr id="3" name="Subtitle 2">
            <a:extLst>
              <a:ext uri="{FF2B5EF4-FFF2-40B4-BE49-F238E27FC236}">
                <a16:creationId xmlns:a16="http://schemas.microsoft.com/office/drawing/2014/main" id="{CC20C550-DCB7-7A54-B74F-07A01308C017}"/>
              </a:ext>
            </a:extLst>
          </p:cNvPr>
          <p:cNvSpPr>
            <a:spLocks noGrp="1"/>
          </p:cNvSpPr>
          <p:nvPr>
            <p:ph type="subTitle" idx="1"/>
          </p:nvPr>
        </p:nvSpPr>
        <p:spPr>
          <a:xfrm>
            <a:off x="1524000" y="3138212"/>
            <a:ext cx="9144000" cy="2804283"/>
          </a:xfrm>
        </p:spPr>
        <p:txBody>
          <a:bodyPr vert="horz" lIns="91440" tIns="45720" rIns="91440" bIns="45720" rtlCol="0" anchor="t">
            <a:normAutofit/>
          </a:bodyPr>
          <a:lstStyle/>
          <a:p>
            <a:r>
              <a:rPr lang="en-US" sz="4800">
                <a:highlight>
                  <a:srgbClr val="FFFF00"/>
                </a:highlight>
                <a:cs typeface="Calibri"/>
              </a:rPr>
              <a:t>March 19th Learning Center</a:t>
            </a:r>
          </a:p>
          <a:p>
            <a:endParaRPr lang="en-US" sz="4800">
              <a:highlight>
                <a:srgbClr val="FFFF00"/>
              </a:highlight>
              <a:cs typeface="Calibri"/>
            </a:endParaRPr>
          </a:p>
          <a:p>
            <a:r>
              <a:rPr lang="en-US" sz="4800">
                <a:highlight>
                  <a:srgbClr val="FFFF00"/>
                </a:highlight>
                <a:cs typeface="Calibri"/>
              </a:rPr>
              <a:t>Focus on Bread for the World</a:t>
            </a:r>
            <a:endParaRPr lang="en-US">
              <a:highlight>
                <a:srgbClr val="FFFF00"/>
              </a:highlight>
              <a:cs typeface="Calibri"/>
            </a:endParaRPr>
          </a:p>
        </p:txBody>
      </p:sp>
    </p:spTree>
    <p:extLst>
      <p:ext uri="{BB962C8B-B14F-4D97-AF65-F5344CB8AC3E}">
        <p14:creationId xmlns:p14="http://schemas.microsoft.com/office/powerpoint/2010/main" val="362120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98BFB-D895-DDC8-FFC3-3B74B3BE99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2C0429-2BA6-5FFB-39B4-1C1C65DEB16B}"/>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We know hunger is solvable – but we can’t do it alone. We work with churches, campuses, and other organizations to engage people in organized advocacy and urge members of Congress to pass legislation that will help end hunger. Our bipartisan network of thousands of individual members, churches, and denominations is active in every congressional district in the country.</a:t>
            </a:r>
          </a:p>
          <a:p>
            <a:pPr marL="0" indent="0">
              <a:buNone/>
            </a:pPr>
            <a:r>
              <a:rPr lang="en-US">
                <a:ea typeface="+mn-lt"/>
                <a:cs typeface="+mn-lt"/>
              </a:rPr>
              <a:t>For nearly 50 years, we’ve earned the trust of U.S. decision makers, but we can’t do it on our own – we need an army of voices behind us. It starts with you. Join us in speaking up for hunger.</a:t>
            </a:r>
          </a:p>
        </p:txBody>
      </p:sp>
      <p:pic>
        <p:nvPicPr>
          <p:cNvPr id="5" name="Graphic 7">
            <a:extLst>
              <a:ext uri="{FF2B5EF4-FFF2-40B4-BE49-F238E27FC236}">
                <a16:creationId xmlns:a16="http://schemas.microsoft.com/office/drawing/2014/main" id="{FE68E50A-32AB-5BA1-AD09-8E1F6CA58C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269192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447D-6416-CBA4-53C7-4A4B95063D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028584-26C3-7CF5-0FE9-2C753F4BED82}"/>
              </a:ext>
            </a:extLst>
          </p:cNvPr>
          <p:cNvSpPr>
            <a:spLocks noGrp="1"/>
          </p:cNvSpPr>
          <p:nvPr>
            <p:ph idx="1"/>
          </p:nvPr>
        </p:nvSpPr>
        <p:spPr/>
        <p:txBody>
          <a:bodyPr vert="horz" lIns="91440" tIns="45720" rIns="91440" bIns="45720" rtlCol="0" anchor="t">
            <a:noAutofit/>
          </a:bodyPr>
          <a:lstStyle/>
          <a:p>
            <a:pPr marL="0" indent="0">
              <a:buNone/>
            </a:pPr>
            <a:r>
              <a:rPr lang="en-US" sz="4000">
                <a:cs typeface="Calibri" panose="020F0502020204030204"/>
              </a:rPr>
              <a:t>From the very start, Bread has been a group effort. Our success has been made possible only because people of faith seized the opportunity to reach out to our nation’s decision makers for action against hunger.</a:t>
            </a:r>
          </a:p>
          <a:p>
            <a:pPr marL="0" indent="0">
              <a:buNone/>
            </a:pPr>
            <a:r>
              <a:rPr lang="en-US" sz="4000">
                <a:solidFill>
                  <a:srgbClr val="7030A0"/>
                </a:solidFill>
                <a:cs typeface="Calibri" panose="020F0502020204030204"/>
              </a:rPr>
              <a:t>What does it mean to join Bread in action? Jan has an experience to share.</a:t>
            </a:r>
          </a:p>
        </p:txBody>
      </p:sp>
      <p:pic>
        <p:nvPicPr>
          <p:cNvPr id="5" name="Graphic 7">
            <a:extLst>
              <a:ext uri="{FF2B5EF4-FFF2-40B4-BE49-F238E27FC236}">
                <a16:creationId xmlns:a16="http://schemas.microsoft.com/office/drawing/2014/main" id="{19003E9E-A5CE-298F-B7CC-CFC5DA46BF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29538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447D-6416-CBA4-53C7-4A4B95063D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028584-26C3-7CF5-0FE9-2C753F4BED82}"/>
              </a:ext>
            </a:extLst>
          </p:cNvPr>
          <p:cNvSpPr>
            <a:spLocks noGrp="1"/>
          </p:cNvSpPr>
          <p:nvPr>
            <p:ph idx="1"/>
          </p:nvPr>
        </p:nvSpPr>
        <p:spPr/>
        <p:txBody>
          <a:bodyPr vert="horz" lIns="91440" tIns="45720" rIns="91440" bIns="45720" rtlCol="0" anchor="t">
            <a:noAutofit/>
          </a:bodyPr>
          <a:lstStyle/>
          <a:p>
            <a:pPr marL="0" indent="0">
              <a:buNone/>
            </a:pPr>
            <a:r>
              <a:rPr lang="en-US" sz="3000" b="1">
                <a:solidFill>
                  <a:srgbClr val="7030A0"/>
                </a:solidFill>
                <a:cs typeface="Calibri" panose="020F0502020204030204"/>
              </a:rPr>
              <a:t>What experiences have you or family members or friends had with hunger?</a:t>
            </a:r>
            <a:endParaRPr lang="en-US" sz="3000">
              <a:solidFill>
                <a:srgbClr val="000000"/>
              </a:solidFill>
              <a:cs typeface="Calibri" panose="020F0502020204030204"/>
            </a:endParaRPr>
          </a:p>
          <a:p>
            <a:pPr marL="0" indent="0">
              <a:buNone/>
            </a:pPr>
            <a:r>
              <a:rPr lang="en-US" sz="3000" b="1">
                <a:solidFill>
                  <a:srgbClr val="7030A0"/>
                </a:solidFill>
                <a:cs typeface="Calibri" panose="020F0502020204030204"/>
              </a:rPr>
              <a:t> What are your thoughts about working with elected officials to eliminate hunger? </a:t>
            </a:r>
            <a:endParaRPr lang="en-US">
              <a:solidFill>
                <a:srgbClr val="000000"/>
              </a:solidFill>
              <a:cs typeface="Calibri" panose="020F0502020204030204"/>
            </a:endParaRPr>
          </a:p>
          <a:p>
            <a:pPr marL="0" indent="0">
              <a:buNone/>
            </a:pPr>
            <a:r>
              <a:rPr lang="en-US" sz="3000" b="1">
                <a:solidFill>
                  <a:srgbClr val="7030A0"/>
                </a:solidFill>
                <a:cs typeface="Calibri" panose="020F0502020204030204"/>
              </a:rPr>
              <a:t>Let's take a couple of minutes to think about these questions and then we'll come together and share our thoughts. If you're online, you have the option of unmuting yourself and sharing your thoughts aloud, or you can type them in the Chat and we'll share them.</a:t>
            </a:r>
          </a:p>
        </p:txBody>
      </p:sp>
      <p:pic>
        <p:nvPicPr>
          <p:cNvPr id="5" name="Graphic 7">
            <a:extLst>
              <a:ext uri="{FF2B5EF4-FFF2-40B4-BE49-F238E27FC236}">
                <a16:creationId xmlns:a16="http://schemas.microsoft.com/office/drawing/2014/main" id="{19003E9E-A5CE-298F-B7CC-CFC5DA46BF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428071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824C6-8D75-37A0-ED8B-81E5F3DA16FD}"/>
              </a:ext>
            </a:extLst>
          </p:cNvPr>
          <p:cNvSpPr>
            <a:spLocks noGrp="1"/>
          </p:cNvSpPr>
          <p:nvPr>
            <p:ph type="title"/>
          </p:nvPr>
        </p:nvSpPr>
        <p:spPr>
          <a:xfrm>
            <a:off x="838200" y="365125"/>
            <a:ext cx="10515600" cy="1128918"/>
          </a:xfrm>
        </p:spPr>
        <p:txBody>
          <a:bodyPr/>
          <a:lstStyle/>
          <a:p>
            <a:endParaRPr lang="en-US"/>
          </a:p>
        </p:txBody>
      </p:sp>
      <p:sp>
        <p:nvSpPr>
          <p:cNvPr id="3" name="Content Placeholder 2">
            <a:extLst>
              <a:ext uri="{FF2B5EF4-FFF2-40B4-BE49-F238E27FC236}">
                <a16:creationId xmlns:a16="http://schemas.microsoft.com/office/drawing/2014/main" id="{730CD8AD-E0A7-E72D-AB34-060ADB7E27E7}"/>
              </a:ext>
            </a:extLst>
          </p:cNvPr>
          <p:cNvSpPr>
            <a:spLocks noGrp="1"/>
          </p:cNvSpPr>
          <p:nvPr>
            <p:ph idx="1"/>
          </p:nvPr>
        </p:nvSpPr>
        <p:spPr>
          <a:xfrm>
            <a:off x="838200" y="1604400"/>
            <a:ext cx="10515600" cy="4936997"/>
          </a:xfrm>
        </p:spPr>
        <p:txBody>
          <a:bodyPr vert="horz" lIns="91440" tIns="45720" rIns="91440" bIns="45720" rtlCol="0" anchor="t">
            <a:noAutofit/>
          </a:bodyPr>
          <a:lstStyle/>
          <a:p>
            <a:pPr marL="0" indent="0">
              <a:buNone/>
            </a:pPr>
            <a:r>
              <a:rPr lang="en-US" sz="3200">
                <a:ea typeface="+mn-lt"/>
                <a:cs typeface="+mn-lt"/>
              </a:rPr>
              <a:t>Bread launched our first large-scale letter writing campaign, the Offering of Letters, in 1975 — on the right to food. Despite having fewer than 10,000 members at the time, we were able to generate more than 100,000 letters to Congress on this issue because our active members invited their fellow church members to participate.</a:t>
            </a:r>
          </a:p>
          <a:p>
            <a:pPr>
              <a:buNone/>
            </a:pPr>
            <a:r>
              <a:rPr lang="en-US" sz="3200">
                <a:ea typeface="+mn-lt"/>
                <a:cs typeface="+mn-lt"/>
              </a:rPr>
              <a:t>The landmark Right to Food Resolution, passed overwhelmingly by Congress, states: “…the United States reaffirms the right of every person in this country and throughout the world to food and a nutritionally adequate diet…”</a:t>
            </a:r>
          </a:p>
          <a:p>
            <a:pPr>
              <a:buNone/>
            </a:pPr>
            <a:endParaRPr lang="en-US">
              <a:ea typeface="+mn-lt"/>
              <a:cs typeface="+mn-lt"/>
            </a:endParaRPr>
          </a:p>
          <a:p>
            <a:pPr marL="0" indent="0">
              <a:buNone/>
            </a:pPr>
            <a:endParaRPr lang="en-US">
              <a:ea typeface="+mn-lt"/>
              <a:cs typeface="+mn-lt"/>
            </a:endParaRPr>
          </a:p>
        </p:txBody>
      </p:sp>
      <p:pic>
        <p:nvPicPr>
          <p:cNvPr id="5" name="Graphic 7">
            <a:extLst>
              <a:ext uri="{FF2B5EF4-FFF2-40B4-BE49-F238E27FC236}">
                <a16:creationId xmlns:a16="http://schemas.microsoft.com/office/drawing/2014/main" id="{E04AA84F-72DA-EA54-0545-6182E8CF21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422826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3796-6788-AB95-2566-06D146EB6B80}"/>
              </a:ext>
            </a:extLst>
          </p:cNvPr>
          <p:cNvSpPr>
            <a:spLocks noGrp="1"/>
          </p:cNvSpPr>
          <p:nvPr>
            <p:ph type="title"/>
          </p:nvPr>
        </p:nvSpPr>
        <p:spPr/>
        <p:txBody>
          <a:bodyPr/>
          <a:lstStyle/>
          <a:p>
            <a:pPr algn="ctr"/>
            <a:r>
              <a:rPr lang="en-US" b="1">
                <a:cs typeface="Calibri Light"/>
              </a:rPr>
              <a:t>FARM BILL</a:t>
            </a:r>
          </a:p>
        </p:txBody>
      </p:sp>
      <p:sp>
        <p:nvSpPr>
          <p:cNvPr id="3" name="Content Placeholder 2">
            <a:extLst>
              <a:ext uri="{FF2B5EF4-FFF2-40B4-BE49-F238E27FC236}">
                <a16:creationId xmlns:a16="http://schemas.microsoft.com/office/drawing/2014/main" id="{111C033E-7DBD-90FD-3E50-BD57D640E86F}"/>
              </a:ext>
            </a:extLst>
          </p:cNvPr>
          <p:cNvSpPr>
            <a:spLocks noGrp="1"/>
          </p:cNvSpPr>
          <p:nvPr>
            <p:ph idx="1"/>
          </p:nvPr>
        </p:nvSpPr>
        <p:spPr/>
        <p:txBody>
          <a:bodyPr vert="horz" lIns="91440" tIns="45720" rIns="91440" bIns="45720" rtlCol="0" anchor="t">
            <a:normAutofit/>
          </a:bodyPr>
          <a:lstStyle/>
          <a:p>
            <a:pPr marL="0" indent="0">
              <a:buNone/>
            </a:pPr>
            <a:r>
              <a:rPr lang="en-US" sz="3600">
                <a:cs typeface="Calibri" panose="020F0502020204030204"/>
              </a:rPr>
              <a:t>Nearly five decades later, this simple, brilliant idea — the Offering of Letters — remains one of Bread’s core organizing strategies. It is still Bread’s signature campaign and an event that our members look forward to participating in every year.</a:t>
            </a:r>
            <a:endParaRPr lang="en-US">
              <a:cs typeface="Calibri" panose="020F0502020204030204"/>
            </a:endParaRPr>
          </a:p>
          <a:p>
            <a:pPr marL="0" indent="0">
              <a:buNone/>
            </a:pPr>
            <a:r>
              <a:rPr lang="en-US" sz="3600">
                <a:cs typeface="Calibri" panose="020F0502020204030204"/>
              </a:rPr>
              <a:t>This year the Bread for the World Offering of Letters is focused on the 2023 Farm Bill.</a:t>
            </a:r>
            <a:endParaRPr lang="en-US">
              <a:cs typeface="Calibri" panose="020F0502020204030204"/>
            </a:endParaRPr>
          </a:p>
          <a:p>
            <a:pPr marL="0" indent="0">
              <a:buNone/>
            </a:pPr>
            <a:endParaRPr lang="en-US">
              <a:cs typeface="Calibri" panose="020F0502020204030204"/>
            </a:endParaRPr>
          </a:p>
          <a:p>
            <a:pPr marL="0" indent="0">
              <a:buNone/>
            </a:pPr>
            <a:endParaRPr lang="en-US" sz="3600">
              <a:highlight>
                <a:srgbClr val="FFFF00"/>
              </a:highlight>
              <a:cs typeface="Calibri" panose="020F0502020204030204"/>
            </a:endParaRPr>
          </a:p>
        </p:txBody>
      </p:sp>
    </p:spTree>
    <p:extLst>
      <p:ext uri="{BB962C8B-B14F-4D97-AF65-F5344CB8AC3E}">
        <p14:creationId xmlns:p14="http://schemas.microsoft.com/office/powerpoint/2010/main" val="272722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3796-6788-AB95-2566-06D146EB6B80}"/>
              </a:ext>
            </a:extLst>
          </p:cNvPr>
          <p:cNvSpPr>
            <a:spLocks noGrp="1"/>
          </p:cNvSpPr>
          <p:nvPr>
            <p:ph type="title"/>
          </p:nvPr>
        </p:nvSpPr>
        <p:spPr/>
        <p:txBody>
          <a:bodyPr/>
          <a:lstStyle/>
          <a:p>
            <a:pPr algn="ctr"/>
            <a:r>
              <a:rPr lang="en-US" b="1">
                <a:cs typeface="Calibri Light"/>
              </a:rPr>
              <a:t> FARM BILL</a:t>
            </a:r>
          </a:p>
        </p:txBody>
      </p:sp>
      <p:sp>
        <p:nvSpPr>
          <p:cNvPr id="3" name="Content Placeholder 2">
            <a:extLst>
              <a:ext uri="{FF2B5EF4-FFF2-40B4-BE49-F238E27FC236}">
                <a16:creationId xmlns:a16="http://schemas.microsoft.com/office/drawing/2014/main" id="{111C033E-7DBD-90FD-3E50-BD57D640E86F}"/>
              </a:ext>
            </a:extLst>
          </p:cNvPr>
          <p:cNvSpPr>
            <a:spLocks noGrp="1"/>
          </p:cNvSpPr>
          <p:nvPr>
            <p:ph idx="1"/>
          </p:nvPr>
        </p:nvSpPr>
        <p:spPr/>
        <p:txBody>
          <a:bodyPr vert="horz" lIns="91440" tIns="45720" rIns="91440" bIns="45720" rtlCol="0" anchor="t">
            <a:normAutofit/>
          </a:bodyPr>
          <a:lstStyle/>
          <a:p>
            <a:pPr marL="0" indent="0">
              <a:buNone/>
            </a:pPr>
            <a:endParaRPr lang="en-US" sz="3600">
              <a:cs typeface="Calibri" panose="020F0502020204030204"/>
            </a:endParaRPr>
          </a:p>
          <a:p>
            <a:pPr marL="0" indent="0">
              <a:buNone/>
            </a:pPr>
            <a:endParaRPr lang="en-US">
              <a:cs typeface="Calibri" panose="020F0502020204030204"/>
            </a:endParaRPr>
          </a:p>
          <a:p>
            <a:pPr marL="0" indent="0">
              <a:buNone/>
            </a:pPr>
            <a:r>
              <a:rPr lang="en-US" sz="4800" b="1">
                <a:highlight>
                  <a:srgbClr val="FFFF00"/>
                </a:highlight>
                <a:cs typeface="Calibri" panose="020F0502020204030204"/>
              </a:rPr>
              <a:t>What do you think the Farm Bill is about, what it covers, who it impacts?</a:t>
            </a:r>
          </a:p>
        </p:txBody>
      </p:sp>
    </p:spTree>
    <p:extLst>
      <p:ext uri="{BB962C8B-B14F-4D97-AF65-F5344CB8AC3E}">
        <p14:creationId xmlns:p14="http://schemas.microsoft.com/office/powerpoint/2010/main" val="1266433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CA9947-C85F-ED2E-3819-BFA759071381}"/>
              </a:ext>
            </a:extLst>
          </p:cNvPr>
          <p:cNvSpPr>
            <a:spLocks noGrp="1"/>
          </p:cNvSpPr>
          <p:nvPr>
            <p:ph idx="1"/>
          </p:nvPr>
        </p:nvSpPr>
        <p:spPr>
          <a:xfrm>
            <a:off x="838200" y="535142"/>
            <a:ext cx="10515600" cy="5850756"/>
          </a:xfrm>
        </p:spPr>
        <p:txBody>
          <a:bodyPr vert="horz" lIns="91440" tIns="45720" rIns="91440" bIns="45720" rtlCol="0" anchor="t">
            <a:normAutofit/>
          </a:bodyPr>
          <a:lstStyle/>
          <a:p>
            <a:pPr algn="ctr">
              <a:buNone/>
            </a:pPr>
            <a:r>
              <a:rPr lang="en-US" i="1"/>
              <a:t>The farm bill connects the food on our plates, the farmers and ranchers who produce that food, and the natural resources – our soil, air and water – that make growing food possible.</a:t>
            </a:r>
            <a:endParaRPr lang="en-US"/>
          </a:p>
          <a:p>
            <a:pPr algn="ctr">
              <a:buNone/>
            </a:pPr>
            <a:r>
              <a:rPr lang="en-US">
                <a:ea typeface="+mn-lt"/>
                <a:cs typeface="+mn-lt"/>
              </a:rPr>
              <a:t>The</a:t>
            </a:r>
            <a:r>
              <a:rPr lang="en-US">
                <a:ea typeface="+mn-lt"/>
                <a:cs typeface="+mn-lt"/>
                <a:hlinkClick r:id="rId2"/>
              </a:rPr>
              <a:t> farm bill</a:t>
            </a:r>
            <a:r>
              <a:rPr lang="en-US">
                <a:ea typeface="+mn-lt"/>
                <a:cs typeface="+mn-lt"/>
              </a:rPr>
              <a:t> is a package of legislation passed roughly once every five years that has a tremendous impact on farming livelihoods, how food is grown, and what kinds of foods are grown. Covering programs ranging from crop insurance for farmers to healthy food access for low-income families, from beginning farmer training to support for sustainable farming practices, the farm bill sets the stage for our food and farm systems. As a leading advocate for family farmers and sustainable agriculture, it’s our job to make sure that this important bill is good for farmers, consumers, and for the natural environment.</a:t>
            </a:r>
            <a:endParaRPr lang="en-US"/>
          </a:p>
          <a:p>
            <a:pPr algn="ctr">
              <a:buNone/>
            </a:pPr>
            <a:endParaRPr lang="en-US" b="1">
              <a:cs typeface="Calibri" panose="020F0502020204030204"/>
            </a:endParaRPr>
          </a:p>
          <a:p>
            <a:pPr>
              <a:buNone/>
            </a:pPr>
            <a:r>
              <a:rPr lang="en-US" sz="2200">
                <a:cs typeface="Calibri" panose="020F0502020204030204"/>
              </a:rPr>
              <a:t>Source: National Sustainable Agriculture Coalition website, 3/14/2023</a:t>
            </a:r>
          </a:p>
          <a:p>
            <a:pPr algn="ctr">
              <a:buNone/>
            </a:pPr>
            <a:endParaRPr lang="en-US">
              <a:cs typeface="Calibri" panose="020F0502020204030204"/>
            </a:endParaRPr>
          </a:p>
        </p:txBody>
      </p:sp>
    </p:spTree>
    <p:extLst>
      <p:ext uri="{BB962C8B-B14F-4D97-AF65-F5344CB8AC3E}">
        <p14:creationId xmlns:p14="http://schemas.microsoft.com/office/powerpoint/2010/main" val="206567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CA9947-C85F-ED2E-3819-BFA759071381}"/>
              </a:ext>
            </a:extLst>
          </p:cNvPr>
          <p:cNvSpPr>
            <a:spLocks noGrp="1"/>
          </p:cNvSpPr>
          <p:nvPr>
            <p:ph idx="1"/>
          </p:nvPr>
        </p:nvSpPr>
        <p:spPr>
          <a:xfrm>
            <a:off x="838200" y="535142"/>
            <a:ext cx="10515600" cy="5677800"/>
          </a:xfrm>
        </p:spPr>
        <p:txBody>
          <a:bodyPr vert="horz" lIns="91440" tIns="45720" rIns="91440" bIns="45720" rtlCol="0" anchor="t">
            <a:normAutofit fontScale="25000" lnSpcReduction="20000"/>
          </a:bodyPr>
          <a:lstStyle/>
          <a:p>
            <a:pPr algn="ctr">
              <a:buNone/>
            </a:pPr>
            <a:endParaRPr lang="en-US" i="1">
              <a:cs typeface="Calibri"/>
            </a:endParaRPr>
          </a:p>
          <a:p>
            <a:pPr>
              <a:buNone/>
            </a:pPr>
            <a:endParaRPr lang="en-US" sz="8600" dirty="0">
              <a:ea typeface="+mn-lt"/>
              <a:cs typeface="+mn-lt"/>
            </a:endParaRPr>
          </a:p>
          <a:p>
            <a:pPr>
              <a:lnSpc>
                <a:spcPct val="120000"/>
              </a:lnSpc>
              <a:buNone/>
            </a:pPr>
            <a:r>
              <a:rPr lang="en-US" sz="9600" dirty="0">
                <a:ea typeface="+mn-lt"/>
                <a:cs typeface="+mn-lt"/>
              </a:rPr>
              <a:t>Every five years, the farm bill expires and is updated: it goes through an extensive process where it is proposed, debated, and passed by Congress and is then signed into law by the President. Each farm bill has a unique title, and the current farm bill is called the Agriculture Improvement Act of 2018. </a:t>
            </a:r>
            <a:r>
              <a:rPr lang="en-US" sz="9600" b="1" dirty="0">
                <a:ea typeface="+mn-lt"/>
                <a:cs typeface="+mn-lt"/>
              </a:rPr>
              <a:t>It was enacted into law in December 2018 and expires in 2023.</a:t>
            </a:r>
            <a:endParaRPr lang="en-US" sz="9600" dirty="0">
              <a:ea typeface="+mn-lt"/>
              <a:cs typeface="+mn-lt"/>
            </a:endParaRPr>
          </a:p>
          <a:p>
            <a:pPr>
              <a:lnSpc>
                <a:spcPct val="120000"/>
              </a:lnSpc>
              <a:buNone/>
            </a:pPr>
            <a:r>
              <a:rPr lang="en-US" sz="9600" dirty="0">
                <a:ea typeface="+mn-lt"/>
                <a:cs typeface="+mn-lt"/>
              </a:rPr>
              <a:t>The original farm bill(s) were enacted in three stages during the 1930s as part of President Franklin Delano Roosevelt’s New Deal legislation. Its three original goals –  to keep food prices fair for farmers and consumers, ensure an adequate food supply, and protect and sustain the country’s vital natural resources – responded to the economic and environmental crises of the Great Depression and the Dust Bowl. While the farm bill has changed in the last 70 years, its primary goals are the same.</a:t>
            </a:r>
            <a:endParaRPr lang="en-US" sz="9600" dirty="0">
              <a:cs typeface="Calibri"/>
            </a:endParaRPr>
          </a:p>
          <a:p>
            <a:pPr>
              <a:buNone/>
            </a:pPr>
            <a:r>
              <a:rPr lang="en-US" sz="7200" dirty="0">
                <a:ea typeface="+mn-lt"/>
                <a:cs typeface="+mn-lt"/>
              </a:rPr>
              <a:t>Source: National Sustainable Agriculture Coalition website, 3/14/2023</a:t>
            </a:r>
            <a:endParaRPr lang="en-US" sz="7200" dirty="0">
              <a:cs typeface="Calibri"/>
            </a:endParaRPr>
          </a:p>
          <a:p>
            <a:pPr algn="ctr">
              <a:buNone/>
            </a:pPr>
            <a:endParaRPr lang="en-US">
              <a:ea typeface="+mn-lt"/>
              <a:cs typeface="+mn-lt"/>
            </a:endParaRPr>
          </a:p>
          <a:p>
            <a:pPr algn="ctr">
              <a:buNone/>
            </a:pPr>
            <a:endParaRPr lang="en-US">
              <a:ea typeface="+mn-lt"/>
              <a:cs typeface="+mn-lt"/>
            </a:endParaRPr>
          </a:p>
          <a:p>
            <a:pPr algn="ctr">
              <a:buNone/>
            </a:pPr>
            <a:endParaRPr lang="en-US">
              <a:ea typeface="+mn-lt"/>
              <a:cs typeface="+mn-lt"/>
            </a:endParaRPr>
          </a:p>
          <a:p>
            <a:pPr algn="ctr">
              <a:buNone/>
            </a:pPr>
            <a:endParaRPr lang="en-US">
              <a:cs typeface="Calibri" panose="020F0502020204030204"/>
            </a:endParaRPr>
          </a:p>
          <a:p>
            <a:pPr algn="ctr">
              <a:buNone/>
            </a:pPr>
            <a:endParaRPr lang="en-US" sz="4200" dirty="0">
              <a:cs typeface="Calibri" panose="020F0502020204030204"/>
            </a:endParaRPr>
          </a:p>
        </p:txBody>
      </p:sp>
    </p:spTree>
    <p:extLst>
      <p:ext uri="{BB962C8B-B14F-4D97-AF65-F5344CB8AC3E}">
        <p14:creationId xmlns:p14="http://schemas.microsoft.com/office/powerpoint/2010/main" val="207517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CA9947-C85F-ED2E-3819-BFA759071381}"/>
              </a:ext>
            </a:extLst>
          </p:cNvPr>
          <p:cNvSpPr>
            <a:spLocks noGrp="1"/>
          </p:cNvSpPr>
          <p:nvPr>
            <p:ph idx="1"/>
          </p:nvPr>
        </p:nvSpPr>
        <p:spPr>
          <a:xfrm>
            <a:off x="838200" y="535142"/>
            <a:ext cx="10515600" cy="5887627"/>
          </a:xfrm>
        </p:spPr>
        <p:txBody>
          <a:bodyPr vert="horz" lIns="91440" tIns="45720" rIns="91440" bIns="45720" rtlCol="0" anchor="t">
            <a:normAutofit/>
          </a:bodyPr>
          <a:lstStyle/>
          <a:p>
            <a:pPr>
              <a:buNone/>
            </a:pPr>
            <a:r>
              <a:rPr lang="en-US">
                <a:ea typeface="+mn-lt"/>
                <a:cs typeface="+mn-lt"/>
              </a:rPr>
              <a:t>Our food and farming system confronts new challenges today, but through citizen and stakeholder action for a fair farm bill, we can ensure the vibrancy and productivity of our agriculture, economy, and communities for generations to come.</a:t>
            </a:r>
            <a:endParaRPr lang="en-US">
              <a:cs typeface="Calibri" panose="020F0502020204030204"/>
            </a:endParaRPr>
          </a:p>
          <a:p>
            <a:pPr algn="ctr">
              <a:buNone/>
            </a:pPr>
            <a:endParaRPr lang="en-US">
              <a:ea typeface="+mn-lt"/>
              <a:cs typeface="+mn-lt"/>
            </a:endParaRPr>
          </a:p>
          <a:p>
            <a:pPr>
              <a:buNone/>
            </a:pPr>
            <a:r>
              <a:rPr lang="en-US" sz="2000">
                <a:ea typeface="+mn-lt"/>
                <a:cs typeface="+mn-lt"/>
              </a:rPr>
              <a:t>Source: National Sustainable Agriculture Coalition website, 3/14/2023</a:t>
            </a:r>
            <a:endParaRPr lang="en-US" sz="2000">
              <a:cs typeface="Calibri" panose="020F0502020204030204"/>
            </a:endParaRPr>
          </a:p>
          <a:p>
            <a:pPr marL="0" indent="0">
              <a:buNone/>
            </a:pPr>
            <a:endParaRPr lang="en-US">
              <a:cs typeface="Calibri" panose="020F0502020204030204"/>
            </a:endParaRPr>
          </a:p>
        </p:txBody>
      </p:sp>
    </p:spTree>
    <p:extLst>
      <p:ext uri="{BB962C8B-B14F-4D97-AF65-F5344CB8AC3E}">
        <p14:creationId xmlns:p14="http://schemas.microsoft.com/office/powerpoint/2010/main" val="1188069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980A-85C3-149D-2647-1C15BE3719AA}"/>
              </a:ext>
            </a:extLst>
          </p:cNvPr>
          <p:cNvSpPr>
            <a:spLocks noGrp="1"/>
          </p:cNvSpPr>
          <p:nvPr>
            <p:ph type="title"/>
          </p:nvPr>
        </p:nvSpPr>
        <p:spPr>
          <a:xfrm>
            <a:off x="838200" y="365125"/>
            <a:ext cx="10515600" cy="751303"/>
          </a:xfrm>
        </p:spPr>
        <p:txBody>
          <a:bodyPr/>
          <a:lstStyle/>
          <a:p>
            <a:pPr algn="ctr"/>
            <a:r>
              <a:rPr lang="en-US" b="1">
                <a:ea typeface="+mj-lt"/>
                <a:cs typeface="+mj-lt"/>
              </a:rPr>
              <a:t>FARM BILL</a:t>
            </a:r>
            <a:endParaRPr lang="en-US">
              <a:cs typeface="Calibri Light" panose="020F0302020204030204"/>
            </a:endParaRPr>
          </a:p>
        </p:txBody>
      </p:sp>
      <p:sp>
        <p:nvSpPr>
          <p:cNvPr id="3" name="Content Placeholder 2">
            <a:extLst>
              <a:ext uri="{FF2B5EF4-FFF2-40B4-BE49-F238E27FC236}">
                <a16:creationId xmlns:a16="http://schemas.microsoft.com/office/drawing/2014/main" id="{30CABEFC-C43F-BBBA-91DD-B867B10D073D}"/>
              </a:ext>
            </a:extLst>
          </p:cNvPr>
          <p:cNvSpPr>
            <a:spLocks noGrp="1"/>
          </p:cNvSpPr>
          <p:nvPr>
            <p:ph idx="1"/>
          </p:nvPr>
        </p:nvSpPr>
        <p:spPr>
          <a:xfrm>
            <a:off x="838200" y="1063626"/>
            <a:ext cx="10515600" cy="5113337"/>
          </a:xfrm>
        </p:spPr>
        <p:txBody>
          <a:bodyPr vert="horz" lIns="91440" tIns="45720" rIns="91440" bIns="45720" rtlCol="0" anchor="t">
            <a:normAutofit lnSpcReduction="10000"/>
          </a:bodyPr>
          <a:lstStyle/>
          <a:p>
            <a:pPr>
              <a:buNone/>
            </a:pPr>
            <a:r>
              <a:rPr lang="en-US"/>
              <a:t>Public Law No: 115-334 (12/20/2018)</a:t>
            </a:r>
          </a:p>
          <a:p>
            <a:pPr>
              <a:buNone/>
            </a:pPr>
            <a:r>
              <a:rPr lang="en-US">
                <a:ea typeface="+mn-lt"/>
                <a:cs typeface="+mn-lt"/>
              </a:rPr>
              <a:t>Agriculture Improvement Act of 2018</a:t>
            </a:r>
            <a:endParaRPr lang="en-US"/>
          </a:p>
          <a:p>
            <a:pPr>
              <a:buNone/>
            </a:pPr>
            <a:r>
              <a:rPr lang="en-US">
                <a:ea typeface="+mn-lt"/>
                <a:cs typeface="+mn-lt"/>
              </a:rPr>
              <a:t>This bill (commonly known as the farm bill) reauthorizes through FY2023 and modifies Department of Agriculture programs that address:</a:t>
            </a:r>
            <a:endParaRPr lang="en-US"/>
          </a:p>
          <a:p>
            <a:pPr>
              <a:buFont typeface="Arial"/>
              <a:buChar char="•"/>
            </a:pPr>
            <a:r>
              <a:rPr lang="en-US">
                <a:ea typeface="+mn-lt"/>
                <a:cs typeface="+mn-lt"/>
              </a:rPr>
              <a:t>commodity support,</a:t>
            </a:r>
            <a:endParaRPr lang="en-US"/>
          </a:p>
          <a:p>
            <a:pPr>
              <a:buFont typeface="Arial"/>
              <a:buChar char="•"/>
            </a:pPr>
            <a:r>
              <a:rPr lang="en-US">
                <a:ea typeface="+mn-lt"/>
                <a:cs typeface="+mn-lt"/>
              </a:rPr>
              <a:t>conservation,</a:t>
            </a:r>
            <a:endParaRPr lang="en-US"/>
          </a:p>
          <a:p>
            <a:pPr>
              <a:buFont typeface="Arial"/>
              <a:buChar char="•"/>
            </a:pPr>
            <a:r>
              <a:rPr lang="en-US">
                <a:ea typeface="+mn-lt"/>
                <a:cs typeface="+mn-lt"/>
              </a:rPr>
              <a:t>trade and international food aid,</a:t>
            </a:r>
            <a:endParaRPr lang="en-US"/>
          </a:p>
          <a:p>
            <a:pPr>
              <a:buFont typeface="Arial"/>
              <a:buChar char="•"/>
            </a:pPr>
            <a:r>
              <a:rPr lang="en-US">
                <a:ea typeface="+mn-lt"/>
                <a:cs typeface="+mn-lt"/>
              </a:rPr>
              <a:t>nutrition assistance,</a:t>
            </a:r>
            <a:endParaRPr lang="en-US"/>
          </a:p>
          <a:p>
            <a:pPr>
              <a:buFont typeface="Arial"/>
              <a:buChar char="•"/>
            </a:pPr>
            <a:r>
              <a:rPr lang="en-US">
                <a:ea typeface="+mn-lt"/>
                <a:cs typeface="+mn-lt"/>
              </a:rPr>
              <a:t>farm credit,</a:t>
            </a:r>
            <a:endParaRPr lang="en-US"/>
          </a:p>
          <a:p>
            <a:pPr>
              <a:buFont typeface="Arial"/>
              <a:buChar char="•"/>
            </a:pPr>
            <a:r>
              <a:rPr lang="en-US">
                <a:ea typeface="+mn-lt"/>
                <a:cs typeface="+mn-lt"/>
              </a:rPr>
              <a:t>rural development,</a:t>
            </a:r>
            <a:endParaRPr lang="en-US"/>
          </a:p>
          <a:p>
            <a:pPr>
              <a:buFont typeface="Arial"/>
              <a:buChar char="•"/>
            </a:pPr>
            <a:endParaRPr lang="en-US"/>
          </a:p>
          <a:p>
            <a:pPr marL="0" indent="0">
              <a:buNone/>
            </a:pPr>
            <a:endParaRPr lang="en-US">
              <a:cs typeface="Calibri" panose="020F0502020204030204"/>
            </a:endParaRPr>
          </a:p>
        </p:txBody>
      </p:sp>
    </p:spTree>
    <p:extLst>
      <p:ext uri="{BB962C8B-B14F-4D97-AF65-F5344CB8AC3E}">
        <p14:creationId xmlns:p14="http://schemas.microsoft.com/office/powerpoint/2010/main" val="31141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C29A6-9143-1131-004C-7CF19279CCA3}"/>
              </a:ext>
            </a:extLst>
          </p:cNvPr>
          <p:cNvSpPr>
            <a:spLocks noGrp="1"/>
          </p:cNvSpPr>
          <p:nvPr>
            <p:ph idx="1"/>
          </p:nvPr>
        </p:nvSpPr>
        <p:spPr>
          <a:xfrm>
            <a:off x="838200" y="621886"/>
            <a:ext cx="10515600" cy="5555077"/>
          </a:xfrm>
        </p:spPr>
        <p:txBody>
          <a:bodyPr vert="horz" lIns="91440" tIns="45720" rIns="91440" bIns="45720" rtlCol="0" anchor="t">
            <a:normAutofit fontScale="92500"/>
          </a:bodyPr>
          <a:lstStyle/>
          <a:p>
            <a:pPr marL="0" indent="0">
              <a:buNone/>
            </a:pPr>
            <a:r>
              <a:rPr lang="en-US">
                <a:cs typeface="Calibri" panose="020F0502020204030204"/>
              </a:rPr>
              <a:t>Presenters: Jan Lee and Debbie Bahr</a:t>
            </a:r>
          </a:p>
          <a:p>
            <a:pPr marL="0" indent="0">
              <a:buNone/>
            </a:pPr>
            <a:r>
              <a:rPr lang="en-US">
                <a:cs typeface="Calibri" panose="020F0502020204030204"/>
              </a:rPr>
              <a:t>Presentation via Hybrid Mode, with in-person participation in the Fellowship Hall and online participation on Zoom.</a:t>
            </a:r>
          </a:p>
          <a:p>
            <a:pPr marL="0" indent="0">
              <a:buNone/>
            </a:pPr>
            <a:r>
              <a:rPr lang="en-US" sz="2400">
                <a:cs typeface="Calibri" panose="020F0502020204030204"/>
              </a:rPr>
              <a:t>NOTE: This presentation will be recorded. The recording will be shared with the Bread for the World Midwest Region headquarters (and other interested institutions).</a:t>
            </a:r>
          </a:p>
          <a:p>
            <a:pPr marL="0" indent="0">
              <a:buNone/>
            </a:pPr>
            <a:endParaRPr lang="en-US" sz="2400">
              <a:cs typeface="Calibri" panose="020F0502020204030204"/>
            </a:endParaRPr>
          </a:p>
          <a:p>
            <a:pPr marL="0" indent="0" algn="ctr">
              <a:buNone/>
            </a:pPr>
            <a:r>
              <a:rPr lang="en-US" sz="9600" b="1">
                <a:solidFill>
                  <a:srgbClr val="7030A0"/>
                </a:solidFill>
                <a:cs typeface="Calibri" panose="020F0502020204030204"/>
              </a:rPr>
              <a:t>WELCOME!</a:t>
            </a:r>
          </a:p>
          <a:p>
            <a:pPr>
              <a:buNone/>
            </a:pPr>
            <a:r>
              <a:rPr lang="en-US" sz="3900">
                <a:ea typeface="+mn-lt"/>
                <a:cs typeface="+mn-lt"/>
              </a:rPr>
              <a:t>“For I was hungry and you gave me food…I was a stranger and you welcomed me.”</a:t>
            </a:r>
          </a:p>
          <a:p>
            <a:pPr>
              <a:buNone/>
            </a:pPr>
            <a:r>
              <a:rPr lang="en-US" sz="3900">
                <a:ea typeface="+mn-lt"/>
                <a:cs typeface="+mn-lt"/>
              </a:rPr>
              <a:t>—Matthew 25:35-36</a:t>
            </a:r>
          </a:p>
          <a:p>
            <a:pPr marL="0" indent="0">
              <a:buNone/>
            </a:pPr>
            <a:endParaRPr lang="en-US" sz="4800">
              <a:solidFill>
                <a:srgbClr val="002060"/>
              </a:solidFill>
              <a:cs typeface="Calibri" panose="020F0502020204030204"/>
            </a:endParaRPr>
          </a:p>
          <a:p>
            <a:pPr marL="0" indent="0">
              <a:buNone/>
            </a:pPr>
            <a:endParaRPr lang="en-US">
              <a:cs typeface="Calibri" panose="020F0502020204030204"/>
            </a:endParaRPr>
          </a:p>
        </p:txBody>
      </p:sp>
    </p:spTree>
    <p:extLst>
      <p:ext uri="{BB962C8B-B14F-4D97-AF65-F5344CB8AC3E}">
        <p14:creationId xmlns:p14="http://schemas.microsoft.com/office/powerpoint/2010/main" val="2086480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980A-85C3-149D-2647-1C15BE3719AA}"/>
              </a:ext>
            </a:extLst>
          </p:cNvPr>
          <p:cNvSpPr>
            <a:spLocks noGrp="1"/>
          </p:cNvSpPr>
          <p:nvPr>
            <p:ph type="title"/>
          </p:nvPr>
        </p:nvSpPr>
        <p:spPr>
          <a:xfrm>
            <a:off x="838200" y="365125"/>
            <a:ext cx="10515600" cy="751303"/>
          </a:xfrm>
        </p:spPr>
        <p:txBody>
          <a:bodyPr/>
          <a:lstStyle/>
          <a:p>
            <a:pPr algn="ctr"/>
            <a:r>
              <a:rPr lang="en-US" b="1">
                <a:ea typeface="+mj-lt"/>
                <a:cs typeface="+mj-lt"/>
              </a:rPr>
              <a:t>FARM BILL</a:t>
            </a:r>
            <a:endParaRPr lang="en-US">
              <a:cs typeface="Calibri Light" panose="020F0302020204030204"/>
            </a:endParaRPr>
          </a:p>
        </p:txBody>
      </p:sp>
      <p:sp>
        <p:nvSpPr>
          <p:cNvPr id="3" name="Content Placeholder 2">
            <a:extLst>
              <a:ext uri="{FF2B5EF4-FFF2-40B4-BE49-F238E27FC236}">
                <a16:creationId xmlns:a16="http://schemas.microsoft.com/office/drawing/2014/main" id="{30CABEFC-C43F-BBBA-91DD-B867B10D073D}"/>
              </a:ext>
            </a:extLst>
          </p:cNvPr>
          <p:cNvSpPr>
            <a:spLocks noGrp="1"/>
          </p:cNvSpPr>
          <p:nvPr>
            <p:ph idx="1"/>
          </p:nvPr>
        </p:nvSpPr>
        <p:spPr>
          <a:xfrm>
            <a:off x="838200" y="1063626"/>
            <a:ext cx="10515600" cy="5113337"/>
          </a:xfrm>
        </p:spPr>
        <p:txBody>
          <a:bodyPr vert="horz" lIns="91440" tIns="45720" rIns="91440" bIns="45720" rtlCol="0" anchor="t">
            <a:normAutofit/>
          </a:bodyPr>
          <a:lstStyle/>
          <a:p>
            <a:pPr>
              <a:buNone/>
            </a:pPr>
            <a:r>
              <a:rPr lang="en-US"/>
              <a:t>Public Law No: 115-334 (12/20/2018)</a:t>
            </a:r>
          </a:p>
          <a:p>
            <a:pPr>
              <a:buNone/>
            </a:pPr>
            <a:r>
              <a:rPr lang="en-US">
                <a:ea typeface="+mn-lt"/>
                <a:cs typeface="+mn-lt"/>
              </a:rPr>
              <a:t>Agriculture Improvement Act of 2018</a:t>
            </a:r>
            <a:endParaRPr lang="en-US"/>
          </a:p>
          <a:p>
            <a:pPr>
              <a:buFont typeface="Arial"/>
              <a:buChar char="•"/>
            </a:pPr>
            <a:r>
              <a:rPr lang="en-US">
                <a:ea typeface="+mn-lt"/>
                <a:cs typeface="+mn-lt"/>
              </a:rPr>
              <a:t>research and extension activities,</a:t>
            </a:r>
            <a:endParaRPr lang="en-US"/>
          </a:p>
          <a:p>
            <a:pPr>
              <a:buFont typeface="Arial"/>
              <a:buChar char="•"/>
            </a:pPr>
            <a:r>
              <a:rPr lang="en-US">
                <a:ea typeface="+mn-lt"/>
                <a:cs typeface="+mn-lt"/>
              </a:rPr>
              <a:t>forestry,</a:t>
            </a:r>
            <a:endParaRPr lang="en-US"/>
          </a:p>
          <a:p>
            <a:pPr>
              <a:buFont typeface="Arial"/>
              <a:buChar char="•"/>
            </a:pPr>
            <a:r>
              <a:rPr lang="en-US">
                <a:ea typeface="+mn-lt"/>
                <a:cs typeface="+mn-lt"/>
              </a:rPr>
              <a:t>energy,</a:t>
            </a:r>
            <a:endParaRPr lang="en-US"/>
          </a:p>
          <a:p>
            <a:pPr>
              <a:buFont typeface="Arial"/>
              <a:buChar char="•"/>
            </a:pPr>
            <a:r>
              <a:rPr lang="en-US">
                <a:ea typeface="+mn-lt"/>
                <a:cs typeface="+mn-lt"/>
              </a:rPr>
              <a:t>horticulture,</a:t>
            </a:r>
            <a:endParaRPr lang="en-US"/>
          </a:p>
          <a:p>
            <a:pPr>
              <a:buFont typeface="Arial"/>
              <a:buChar char="•"/>
            </a:pPr>
            <a:r>
              <a:rPr lang="en-US">
                <a:ea typeface="+mn-lt"/>
                <a:cs typeface="+mn-lt"/>
              </a:rPr>
              <a:t>crop insurance,</a:t>
            </a:r>
            <a:endParaRPr lang="en-US"/>
          </a:p>
          <a:p>
            <a:pPr>
              <a:buFont typeface="Arial"/>
              <a:buChar char="•"/>
            </a:pPr>
            <a:r>
              <a:rPr lang="en-US">
                <a:ea typeface="+mn-lt"/>
                <a:cs typeface="+mn-lt"/>
              </a:rPr>
              <a:t>livestock,</a:t>
            </a:r>
            <a:endParaRPr lang="en-US"/>
          </a:p>
          <a:p>
            <a:pPr>
              <a:buFont typeface="Arial"/>
              <a:buChar char="•"/>
            </a:pPr>
            <a:r>
              <a:rPr lang="en-US">
                <a:ea typeface="+mn-lt"/>
                <a:cs typeface="+mn-lt"/>
              </a:rPr>
              <a:t>agriculture and food defense, and</a:t>
            </a:r>
            <a:endParaRPr lang="en-US"/>
          </a:p>
          <a:p>
            <a:pPr>
              <a:buFont typeface="Arial"/>
              <a:buChar char="•"/>
            </a:pPr>
            <a:r>
              <a:rPr lang="en-US">
                <a:ea typeface="+mn-lt"/>
                <a:cs typeface="+mn-lt"/>
              </a:rPr>
              <a:t>historically underserved producers.</a:t>
            </a:r>
            <a:endParaRPr lang="en-US"/>
          </a:p>
          <a:p>
            <a:pPr marL="0" indent="0">
              <a:buNone/>
            </a:pPr>
            <a:endParaRPr lang="en-US">
              <a:cs typeface="Calibri" panose="020F0502020204030204"/>
            </a:endParaRPr>
          </a:p>
        </p:txBody>
      </p:sp>
    </p:spTree>
    <p:extLst>
      <p:ext uri="{BB962C8B-B14F-4D97-AF65-F5344CB8AC3E}">
        <p14:creationId xmlns:p14="http://schemas.microsoft.com/office/powerpoint/2010/main" val="4040688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FD81-63D2-572D-A08D-1D4AE48935CD}"/>
              </a:ext>
            </a:extLst>
          </p:cNvPr>
          <p:cNvSpPr>
            <a:spLocks noGrp="1"/>
          </p:cNvSpPr>
          <p:nvPr>
            <p:ph type="title"/>
          </p:nvPr>
        </p:nvSpPr>
        <p:spPr>
          <a:xfrm>
            <a:off x="838200" y="365125"/>
            <a:ext cx="10515600" cy="795477"/>
          </a:xfrm>
        </p:spPr>
        <p:txBody>
          <a:bodyPr/>
          <a:lstStyle/>
          <a:p>
            <a:pPr algn="ctr"/>
            <a:r>
              <a:rPr lang="en-US" b="1">
                <a:ea typeface="+mj-lt"/>
                <a:cs typeface="+mj-lt"/>
              </a:rPr>
              <a:t>FARM BILL</a:t>
            </a:r>
            <a:endParaRPr lang="en-US">
              <a:cs typeface="Calibri Light" panose="020F0302020204030204"/>
            </a:endParaRPr>
          </a:p>
        </p:txBody>
      </p:sp>
      <p:sp>
        <p:nvSpPr>
          <p:cNvPr id="3" name="Content Placeholder 2">
            <a:extLst>
              <a:ext uri="{FF2B5EF4-FFF2-40B4-BE49-F238E27FC236}">
                <a16:creationId xmlns:a16="http://schemas.microsoft.com/office/drawing/2014/main" id="{2FDD158D-A796-78CD-3563-92318D3F840A}"/>
              </a:ext>
            </a:extLst>
          </p:cNvPr>
          <p:cNvSpPr>
            <a:spLocks noGrp="1"/>
          </p:cNvSpPr>
          <p:nvPr>
            <p:ph idx="1"/>
          </p:nvPr>
        </p:nvSpPr>
        <p:spPr>
          <a:xfrm>
            <a:off x="838200" y="1151973"/>
            <a:ext cx="10515600" cy="5024990"/>
          </a:xfrm>
        </p:spPr>
        <p:txBody>
          <a:bodyPr vert="horz" lIns="91440" tIns="45720" rIns="91440" bIns="45720" rtlCol="0" anchor="t">
            <a:normAutofit fontScale="85000" lnSpcReduction="20000"/>
          </a:bodyPr>
          <a:lstStyle/>
          <a:p>
            <a:pPr marL="0" indent="0">
              <a:buNone/>
            </a:pPr>
            <a:r>
              <a:rPr lang="en-US" sz="4700" dirty="0"/>
              <a:t>2018 Farm Bill Funding Highlights</a:t>
            </a:r>
            <a:endParaRPr lang="en-US" sz="4700" dirty="0">
              <a:cs typeface="Calibri" panose="020F0502020204030204"/>
            </a:endParaRPr>
          </a:p>
          <a:p>
            <a:pPr marL="0" indent="0">
              <a:buNone/>
            </a:pPr>
            <a:r>
              <a:rPr lang="en-US" sz="4700" dirty="0">
                <a:ea typeface="+mn-lt"/>
                <a:cs typeface="+mn-lt"/>
                <a:hlinkClick r:id="rId2"/>
              </a:rPr>
              <a:t>The projected total cost of the 2018 Farm Bill over its five-year lifespan is $428.3 billion. The Nutrition Title received the lion’s share of funding, raking in 76 percent of total farm bill funding.</a:t>
            </a:r>
            <a:r>
              <a:rPr lang="en-US" dirty="0">
                <a:ea typeface="+mn-lt"/>
                <a:cs typeface="+mn-lt"/>
              </a:rPr>
              <a:t> </a:t>
            </a:r>
            <a:endParaRPr lang="en-US" dirty="0">
              <a:cs typeface="Calibri"/>
            </a:endParaRPr>
          </a:p>
          <a:p>
            <a:pPr marL="0" indent="0">
              <a:buNone/>
            </a:pPr>
            <a:endParaRPr lang="en-US">
              <a:ea typeface="+mn-lt"/>
              <a:cs typeface="+mn-lt"/>
            </a:endParaRPr>
          </a:p>
          <a:p>
            <a:pPr marL="0" indent="0">
              <a:buNone/>
            </a:pPr>
            <a:endParaRPr lang="en-US">
              <a:ea typeface="+mn-lt"/>
              <a:cs typeface="+mn-lt"/>
            </a:endParaRPr>
          </a:p>
          <a:p>
            <a:pPr marL="0" indent="0">
              <a:buNone/>
            </a:pPr>
            <a:endParaRPr lang="en-US">
              <a:ea typeface="+mn-lt"/>
              <a:cs typeface="+mn-lt"/>
            </a:endParaRPr>
          </a:p>
          <a:p>
            <a:pPr marL="0" indent="0">
              <a:buNone/>
            </a:pPr>
            <a:endParaRPr lang="en-US" sz="3800">
              <a:ea typeface="+mn-lt"/>
              <a:cs typeface="+mn-lt"/>
            </a:endParaRPr>
          </a:p>
          <a:p>
            <a:pPr indent="0">
              <a:buNone/>
            </a:pPr>
            <a:r>
              <a:rPr lang="en-US" sz="2100" dirty="0">
                <a:ea typeface="+mn-lt"/>
                <a:cs typeface="+mn-lt"/>
              </a:rPr>
              <a:t>from National Sustainable Agriculture Coalition, 3-16-23</a:t>
            </a:r>
            <a:endParaRPr lang="en-US" sz="2100" dirty="0"/>
          </a:p>
          <a:p>
            <a:pPr marL="0" indent="0">
              <a:buNone/>
            </a:pPr>
            <a:endParaRPr lang="en-US">
              <a:cs typeface="Calibri"/>
            </a:endParaRPr>
          </a:p>
          <a:p>
            <a:pPr marL="0" indent="0">
              <a:buNone/>
            </a:pP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1615904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FD81-63D2-572D-A08D-1D4AE48935CD}"/>
              </a:ext>
            </a:extLst>
          </p:cNvPr>
          <p:cNvSpPr>
            <a:spLocks noGrp="1"/>
          </p:cNvSpPr>
          <p:nvPr>
            <p:ph type="title"/>
          </p:nvPr>
        </p:nvSpPr>
        <p:spPr>
          <a:xfrm>
            <a:off x="838200" y="365125"/>
            <a:ext cx="10515600" cy="795477"/>
          </a:xfrm>
        </p:spPr>
        <p:txBody>
          <a:bodyPr/>
          <a:lstStyle/>
          <a:p>
            <a:pPr algn="ctr"/>
            <a:r>
              <a:rPr lang="en-US" b="1">
                <a:ea typeface="+mj-lt"/>
                <a:cs typeface="+mj-lt"/>
              </a:rPr>
              <a:t>FARM BILL</a:t>
            </a:r>
            <a:endParaRPr lang="en-US">
              <a:cs typeface="Calibri Light" panose="020F0302020204030204"/>
            </a:endParaRPr>
          </a:p>
        </p:txBody>
      </p:sp>
      <p:sp>
        <p:nvSpPr>
          <p:cNvPr id="3" name="Content Placeholder 2">
            <a:extLst>
              <a:ext uri="{FF2B5EF4-FFF2-40B4-BE49-F238E27FC236}">
                <a16:creationId xmlns:a16="http://schemas.microsoft.com/office/drawing/2014/main" id="{2FDD158D-A796-78CD-3563-92318D3F840A}"/>
              </a:ext>
            </a:extLst>
          </p:cNvPr>
          <p:cNvSpPr>
            <a:spLocks noGrp="1"/>
          </p:cNvSpPr>
          <p:nvPr>
            <p:ph idx="1"/>
          </p:nvPr>
        </p:nvSpPr>
        <p:spPr>
          <a:xfrm>
            <a:off x="838200" y="1151973"/>
            <a:ext cx="10515600" cy="5024990"/>
          </a:xfrm>
        </p:spPr>
        <p:txBody>
          <a:bodyPr vert="horz" lIns="91440" tIns="45720" rIns="91440" bIns="45720" rtlCol="0" anchor="t">
            <a:normAutofit fontScale="85000" lnSpcReduction="20000"/>
          </a:bodyPr>
          <a:lstStyle/>
          <a:p>
            <a:pPr marL="0" indent="0">
              <a:buNone/>
            </a:pPr>
            <a:r>
              <a:rPr lang="en-US"/>
              <a:t>2018 Farm Bill Funding Highlights</a:t>
            </a:r>
            <a:endParaRPr lang="en-US">
              <a:cs typeface="Calibri" panose="020F0502020204030204"/>
            </a:endParaRPr>
          </a:p>
          <a:p>
            <a:pPr marL="0" indent="0">
              <a:buNone/>
            </a:pPr>
            <a:r>
              <a:rPr lang="en-US">
                <a:ea typeface="+mn-lt"/>
                <a:cs typeface="+mn-lt"/>
              </a:rPr>
              <a:t>All of the following programs received mandatory funding through the 2018 Farm Bill:</a:t>
            </a:r>
            <a:endParaRPr lang="en-US">
              <a:cs typeface="Calibri"/>
            </a:endParaRPr>
          </a:p>
          <a:p>
            <a:pPr>
              <a:buFont typeface="Arial"/>
              <a:buChar char="•"/>
            </a:pPr>
            <a:r>
              <a:rPr lang="en-US">
                <a:ea typeface="+mn-lt"/>
                <a:cs typeface="+mn-lt"/>
                <a:hlinkClick r:id="rId2"/>
              </a:rPr>
              <a:t>Beginning Farmer and Rancher Development Program (BFRDP)</a:t>
            </a:r>
            <a:endParaRPr lang="en-US"/>
          </a:p>
          <a:p>
            <a:pPr>
              <a:buFont typeface="Arial"/>
              <a:buChar char="•"/>
            </a:pPr>
            <a:r>
              <a:rPr lang="en-US">
                <a:ea typeface="+mn-lt"/>
                <a:cs typeface="+mn-lt"/>
                <a:hlinkClick r:id="rId3"/>
              </a:rPr>
              <a:t>Outreach and Assistance to Socially Disadvantaged and Veteran Farmers and Ranchers </a:t>
            </a:r>
            <a:r>
              <a:rPr lang="en-US">
                <a:ea typeface="+mn-lt"/>
                <a:cs typeface="+mn-lt"/>
              </a:rPr>
              <a:t>  (also known as the “Section 2501” program)</a:t>
            </a:r>
            <a:endParaRPr lang="en-US"/>
          </a:p>
          <a:p>
            <a:pPr>
              <a:buFont typeface="Arial"/>
              <a:buChar char="•"/>
            </a:pPr>
            <a:r>
              <a:rPr lang="en-US">
                <a:ea typeface="+mn-lt"/>
                <a:cs typeface="+mn-lt"/>
                <a:hlinkClick r:id="rId4"/>
              </a:rPr>
              <a:t>Farmers Market and Local Food Promotion Program  (FMLFPP)</a:t>
            </a:r>
            <a:endParaRPr lang="en-US"/>
          </a:p>
          <a:p>
            <a:pPr>
              <a:buFont typeface="Arial"/>
              <a:buChar char="•"/>
            </a:pPr>
            <a:r>
              <a:rPr lang="en-US">
                <a:ea typeface="+mn-lt"/>
                <a:cs typeface="+mn-lt"/>
                <a:hlinkClick r:id="rId5"/>
              </a:rPr>
              <a:t>Value-Added Producer Grants Program (VAPG)</a:t>
            </a:r>
            <a:endParaRPr lang="en-US"/>
          </a:p>
          <a:p>
            <a:pPr>
              <a:buFont typeface="Arial"/>
              <a:buChar char="•"/>
            </a:pPr>
            <a:r>
              <a:rPr lang="en-US">
                <a:ea typeface="+mn-lt"/>
                <a:cs typeface="+mn-lt"/>
                <a:hlinkClick r:id="rId6"/>
              </a:rPr>
              <a:t>Organic Agriculture Research and Extension Initiative (OREI)</a:t>
            </a:r>
            <a:endParaRPr lang="en-US"/>
          </a:p>
          <a:p>
            <a:pPr>
              <a:buFont typeface="Arial"/>
              <a:buChar char="•"/>
            </a:pPr>
            <a:r>
              <a:rPr lang="en-US">
                <a:ea typeface="+mn-lt"/>
                <a:cs typeface="+mn-lt"/>
              </a:rPr>
              <a:t>Food Insecurity Nutrition Incentives (FINI), which was recently renamed the </a:t>
            </a:r>
            <a:r>
              <a:rPr lang="en-US">
                <a:ea typeface="+mn-lt"/>
                <a:cs typeface="+mn-lt"/>
                <a:hlinkClick r:id="rId7"/>
              </a:rPr>
              <a:t>Gus Schumacher Nutrition Incentives Program (GusNIP)</a:t>
            </a:r>
            <a:endParaRPr lang="en-US"/>
          </a:p>
          <a:p>
            <a:pPr>
              <a:buFont typeface="Arial"/>
              <a:buChar char="•"/>
            </a:pPr>
            <a:endParaRPr lang="en-US">
              <a:ea typeface="+mn-lt"/>
              <a:cs typeface="+mn-lt"/>
            </a:endParaRPr>
          </a:p>
          <a:p>
            <a:pPr indent="0">
              <a:buNone/>
            </a:pPr>
            <a:endParaRPr lang="en-US" sz="2100">
              <a:ea typeface="+mn-lt"/>
              <a:cs typeface="+mn-lt"/>
            </a:endParaRPr>
          </a:p>
          <a:p>
            <a:pPr indent="0">
              <a:buNone/>
            </a:pPr>
            <a:r>
              <a:rPr lang="en-US" sz="2100">
                <a:ea typeface="+mn-lt"/>
                <a:cs typeface="+mn-lt"/>
              </a:rPr>
              <a:t>from National Sustainable Agriculture Coalition, 3-16-23</a:t>
            </a:r>
            <a:endParaRPr lang="en-US" sz="2100">
              <a:cs typeface="Calibri"/>
            </a:endParaRPr>
          </a:p>
          <a:p>
            <a:pPr marL="0" indent="0">
              <a:buNone/>
            </a:pPr>
            <a:endParaRPr lang="en-US">
              <a:cs typeface="Calibri"/>
            </a:endParaRPr>
          </a:p>
          <a:p>
            <a:pPr marL="0" indent="0">
              <a:buNone/>
            </a:pP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3343097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6766-6833-3431-D63F-37FD46B25D19}"/>
              </a:ext>
            </a:extLst>
          </p:cNvPr>
          <p:cNvSpPr>
            <a:spLocks noGrp="1"/>
          </p:cNvSpPr>
          <p:nvPr>
            <p:ph type="title"/>
          </p:nvPr>
        </p:nvSpPr>
        <p:spPr/>
        <p:txBody>
          <a:bodyPr/>
          <a:lstStyle/>
          <a:p>
            <a:pPr algn="ctr"/>
            <a:r>
              <a:rPr lang="en-US" b="1">
                <a:ea typeface="+mj-lt"/>
                <a:cs typeface="+mj-lt"/>
              </a:rPr>
              <a:t>CAMPAIGN AGAINST HUNGER</a:t>
            </a:r>
            <a:endParaRPr lang="en-US">
              <a:cs typeface="Calibri Light" panose="020F0302020204030204"/>
            </a:endParaRPr>
          </a:p>
        </p:txBody>
      </p:sp>
      <p:sp>
        <p:nvSpPr>
          <p:cNvPr id="3" name="Content Placeholder 2">
            <a:extLst>
              <a:ext uri="{FF2B5EF4-FFF2-40B4-BE49-F238E27FC236}">
                <a16:creationId xmlns:a16="http://schemas.microsoft.com/office/drawing/2014/main" id="{3BE64E74-A4C2-1B71-1253-BC80E371212D}"/>
              </a:ext>
            </a:extLst>
          </p:cNvPr>
          <p:cNvSpPr>
            <a:spLocks noGrp="1"/>
          </p:cNvSpPr>
          <p:nvPr>
            <p:ph idx="1"/>
          </p:nvPr>
        </p:nvSpPr>
        <p:spPr>
          <a:xfrm>
            <a:off x="838200" y="1530658"/>
            <a:ext cx="10515600" cy="4646305"/>
          </a:xfrm>
        </p:spPr>
        <p:txBody>
          <a:bodyPr vert="horz" lIns="91440" tIns="45720" rIns="91440" bIns="45720" rtlCol="0" anchor="t">
            <a:normAutofit/>
          </a:bodyPr>
          <a:lstStyle/>
          <a:p>
            <a:pPr marL="0" indent="0">
              <a:buNone/>
            </a:pPr>
            <a:endParaRPr lang="en-US">
              <a:cs typeface="Calibri"/>
            </a:endParaRPr>
          </a:p>
          <a:p>
            <a:pPr marL="0" indent="0">
              <a:buNone/>
            </a:pPr>
            <a:r>
              <a:rPr lang="en-US" sz="3200" dirty="0">
                <a:cs typeface="Calibri"/>
              </a:rPr>
              <a:t>The 2023 Bread for the World Offering of Letters asks U.S. Senators and Representatives to </a:t>
            </a:r>
            <a:r>
              <a:rPr lang="en-US" sz="3200" dirty="0">
                <a:ea typeface="+mn-lt"/>
                <a:cs typeface="+mn-lt"/>
              </a:rPr>
              <a:t>support legislation through the Farm Bill that builds healthy, equitable, and sustainable food systems</a:t>
            </a:r>
            <a:r>
              <a:rPr lang="en-US" sz="3200" dirty="0">
                <a:cs typeface="Calibri" panose="020F0502020204030204"/>
              </a:rPr>
              <a:t>.</a:t>
            </a:r>
          </a:p>
          <a:p>
            <a:pPr marL="0" indent="0">
              <a:buNone/>
            </a:pPr>
            <a:r>
              <a:rPr lang="en-US" sz="3200" dirty="0">
                <a:cs typeface="Calibri" panose="020F0502020204030204"/>
              </a:rPr>
              <a:t>You can participate in this important action by sending letters to Representative Feenstra, and Senators Ernst and Grassley. (Note that both Senators Ernst and Grassley voted to pass the 2018 Farm Bill.)</a:t>
            </a:r>
            <a:endParaRPr lang="en-US" sz="3200" dirty="0"/>
          </a:p>
          <a:p>
            <a:pPr marL="0" indent="0">
              <a:buNone/>
            </a:pPr>
            <a:endParaRPr lang="en-US">
              <a:cs typeface="Calibri" panose="020F0502020204030204"/>
            </a:endParaRPr>
          </a:p>
        </p:txBody>
      </p:sp>
    </p:spTree>
    <p:extLst>
      <p:ext uri="{BB962C8B-B14F-4D97-AF65-F5344CB8AC3E}">
        <p14:creationId xmlns:p14="http://schemas.microsoft.com/office/powerpoint/2010/main" val="25645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6766-6833-3431-D63F-37FD46B25D19}"/>
              </a:ext>
            </a:extLst>
          </p:cNvPr>
          <p:cNvSpPr>
            <a:spLocks noGrp="1"/>
          </p:cNvSpPr>
          <p:nvPr>
            <p:ph type="title"/>
          </p:nvPr>
        </p:nvSpPr>
        <p:spPr/>
        <p:txBody>
          <a:bodyPr/>
          <a:lstStyle/>
          <a:p>
            <a:pPr algn="ctr"/>
            <a:r>
              <a:rPr lang="en-US" b="1">
                <a:ea typeface="+mj-lt"/>
                <a:cs typeface="+mj-lt"/>
              </a:rPr>
              <a:t>CAMPAIGN AGAINST HUNGER</a:t>
            </a:r>
            <a:endParaRPr lang="en-US">
              <a:cs typeface="Calibri Light" panose="020F0302020204030204"/>
            </a:endParaRPr>
          </a:p>
        </p:txBody>
      </p:sp>
      <p:sp>
        <p:nvSpPr>
          <p:cNvPr id="3" name="Content Placeholder 2">
            <a:extLst>
              <a:ext uri="{FF2B5EF4-FFF2-40B4-BE49-F238E27FC236}">
                <a16:creationId xmlns:a16="http://schemas.microsoft.com/office/drawing/2014/main" id="{3BE64E74-A4C2-1B71-1253-BC80E371212D}"/>
              </a:ext>
            </a:extLst>
          </p:cNvPr>
          <p:cNvSpPr>
            <a:spLocks noGrp="1"/>
          </p:cNvSpPr>
          <p:nvPr>
            <p:ph idx="1"/>
          </p:nvPr>
        </p:nvSpPr>
        <p:spPr>
          <a:xfrm>
            <a:off x="838200" y="1530658"/>
            <a:ext cx="10515600" cy="4646305"/>
          </a:xfrm>
        </p:spPr>
        <p:txBody>
          <a:bodyPr vert="horz" lIns="91440" tIns="45720" rIns="91440" bIns="45720" rtlCol="0" anchor="t">
            <a:normAutofit fontScale="92500" lnSpcReduction="10000"/>
          </a:bodyPr>
          <a:lstStyle/>
          <a:p>
            <a:pPr marL="0" indent="0">
              <a:buNone/>
            </a:pPr>
            <a:r>
              <a:rPr lang="en-US" sz="3300">
                <a:cs typeface="Calibri" panose="020F0502020204030204"/>
              </a:rPr>
              <a:t>See Jan or Debbie for instructions about how to send written letters and email messages. We have posted the instructions and pre-printed letters in the Social Justice Team tab on the church website.</a:t>
            </a:r>
          </a:p>
          <a:p>
            <a:pPr marL="0" indent="0">
              <a:buNone/>
            </a:pPr>
            <a:r>
              <a:rPr lang="en-US" sz="3300">
                <a:cs typeface="Calibri" panose="020F0502020204030204"/>
              </a:rPr>
              <a:t>We also have a couple of handouts with information about the 2023 Farm Bill and the issue of hunger in Iowa. Please take advantage of this opportunity to learn more about this important legislation so that we can work to eliminate hunger for all, including here in Story County, Iowa. The handouts will also be available on the Social Justice Team tab, if they are not already posted</a:t>
            </a:r>
            <a:r>
              <a:rPr lang="en-US">
                <a:cs typeface="Calibri" panose="020F0502020204030204"/>
              </a:rPr>
              <a:t>.</a:t>
            </a:r>
          </a:p>
        </p:txBody>
      </p:sp>
    </p:spTree>
    <p:extLst>
      <p:ext uri="{BB962C8B-B14F-4D97-AF65-F5344CB8AC3E}">
        <p14:creationId xmlns:p14="http://schemas.microsoft.com/office/powerpoint/2010/main" val="4270768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BCA47-BADE-E59C-219E-5C8B8E8AFE28}"/>
              </a:ext>
            </a:extLst>
          </p:cNvPr>
          <p:cNvSpPr>
            <a:spLocks noGrp="1"/>
          </p:cNvSpPr>
          <p:nvPr>
            <p:ph idx="1"/>
          </p:nvPr>
        </p:nvSpPr>
        <p:spPr>
          <a:xfrm>
            <a:off x="838200" y="699191"/>
            <a:ext cx="10515600" cy="5477772"/>
          </a:xfrm>
        </p:spPr>
        <p:txBody>
          <a:bodyPr vert="horz" lIns="91440" tIns="45720" rIns="91440" bIns="45720" rtlCol="0" anchor="t">
            <a:normAutofit/>
          </a:bodyPr>
          <a:lstStyle/>
          <a:p>
            <a:pPr marL="0" indent="0">
              <a:buNone/>
            </a:pPr>
            <a:endParaRPr lang="en-US">
              <a:cs typeface="Calibri" panose="020F0502020204030204"/>
            </a:endParaRPr>
          </a:p>
          <a:p>
            <a:pPr marL="0" indent="0" algn="ctr">
              <a:buNone/>
            </a:pPr>
            <a:r>
              <a:rPr lang="en-US" sz="6600" b="1">
                <a:solidFill>
                  <a:srgbClr val="7030A0"/>
                </a:solidFill>
                <a:cs typeface="Calibri" panose="020F0502020204030204"/>
              </a:rPr>
              <a:t>Are there experiences, questions or concerns that you would like to share before we close?</a:t>
            </a:r>
          </a:p>
        </p:txBody>
      </p:sp>
    </p:spTree>
    <p:extLst>
      <p:ext uri="{BB962C8B-B14F-4D97-AF65-F5344CB8AC3E}">
        <p14:creationId xmlns:p14="http://schemas.microsoft.com/office/powerpoint/2010/main" val="3905480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07A08-149C-A270-8DDC-679CDCFD1E5C}"/>
              </a:ext>
            </a:extLst>
          </p:cNvPr>
          <p:cNvSpPr>
            <a:spLocks noGrp="1"/>
          </p:cNvSpPr>
          <p:nvPr>
            <p:ph idx="1"/>
          </p:nvPr>
        </p:nvSpPr>
        <p:spPr>
          <a:xfrm>
            <a:off x="838200" y="596593"/>
            <a:ext cx="10515600" cy="5580370"/>
          </a:xfrm>
        </p:spPr>
        <p:txBody>
          <a:bodyPr vert="horz" lIns="91440" tIns="45720" rIns="91440" bIns="45720" rtlCol="0" anchor="t">
            <a:normAutofit fontScale="47500" lnSpcReduction="20000"/>
          </a:bodyPr>
          <a:lstStyle/>
          <a:p>
            <a:pPr>
              <a:buNone/>
            </a:pPr>
            <a:r>
              <a:rPr lang="en-US" sz="3800">
                <a:ea typeface="+mn-lt"/>
                <a:cs typeface="+mn-lt"/>
              </a:rPr>
              <a:t>Isaiah 58:6-10</a:t>
            </a:r>
          </a:p>
          <a:p>
            <a:pPr>
              <a:buNone/>
            </a:pPr>
            <a:r>
              <a:rPr lang="en-US" sz="3800">
                <a:ea typeface="+mn-lt"/>
                <a:cs typeface="+mn-lt"/>
              </a:rPr>
              <a:t>Isaiah 58 speaks of fasting but fasting that God is not pleased with. It’s fasting that caters to our own eyes or pleasure but not the kind of fasting that God invites us to, which is a life transformed:</a:t>
            </a:r>
            <a:endParaRPr lang="en-US" sz="3800">
              <a:cs typeface="Calibri"/>
            </a:endParaRPr>
          </a:p>
          <a:p>
            <a:pPr>
              <a:lnSpc>
                <a:spcPct val="170000"/>
              </a:lnSpc>
              <a:buNone/>
            </a:pPr>
            <a:r>
              <a:rPr lang="en-US" sz="4200" b="1">
                <a:ea typeface="+mn-lt"/>
                <a:cs typeface="+mn-lt"/>
              </a:rPr>
              <a:t>6 “No, this is the kind of fasting I want: Free those who are wrongly imprisoned; lighten the burden of those who work for you. Let the oppressed go free, and remove the chains that bind people. 7 Share your food with the hungry, and give shelter to the homeless. Give clothes to those who need them, and do not hide from relatives who need your help. 8 “Then your salvation will come like the dawn, and your wounds will quickly heal. Your godliness will lead you forward, and the glory of the Lord will protect you from behind. 9 Then when you call, the Lord will answer. ‘Yes, I am here,’ he will quickly reply. “Remove the heavy yoke of oppression. Stop pointing your finger and spreading vicious rumors! 10 Feed the hungry, and help those in trouble. Then your light will shine out from the darkness, and the darkness around you will be as bright as noon.</a:t>
            </a:r>
          </a:p>
          <a:p>
            <a:pPr>
              <a:buNone/>
            </a:pPr>
            <a:endParaRPr lang="en-US">
              <a:ea typeface="+mn-lt"/>
              <a:cs typeface="+mn-lt"/>
            </a:endParaRPr>
          </a:p>
          <a:p>
            <a:pPr marL="0" indent="0">
              <a:buNone/>
            </a:pPr>
            <a:endParaRPr lang="en-US">
              <a:cs typeface="Calibri" panose="020F0502020204030204"/>
            </a:endParaRPr>
          </a:p>
        </p:txBody>
      </p:sp>
    </p:spTree>
    <p:extLst>
      <p:ext uri="{BB962C8B-B14F-4D97-AF65-F5344CB8AC3E}">
        <p14:creationId xmlns:p14="http://schemas.microsoft.com/office/powerpoint/2010/main" val="3379017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07F35A-4173-3C83-9EA6-C336172C2B23}"/>
              </a:ext>
            </a:extLst>
          </p:cNvPr>
          <p:cNvSpPr>
            <a:spLocks noGrp="1"/>
          </p:cNvSpPr>
          <p:nvPr>
            <p:ph idx="1"/>
          </p:nvPr>
        </p:nvSpPr>
        <p:spPr>
          <a:xfrm>
            <a:off x="838200" y="424529"/>
            <a:ext cx="10515600" cy="5752434"/>
          </a:xfrm>
        </p:spPr>
        <p:txBody>
          <a:bodyPr vert="horz" lIns="91440" tIns="45720" rIns="91440" bIns="45720" rtlCol="0" anchor="t">
            <a:normAutofit fontScale="85000" lnSpcReduction="20000"/>
          </a:bodyPr>
          <a:lstStyle/>
          <a:p>
            <a:pPr marL="0" indent="0">
              <a:buNone/>
            </a:pPr>
            <a:r>
              <a:rPr lang="en-US">
                <a:cs typeface="Calibri" panose="020F0502020204030204"/>
              </a:rPr>
              <a:t>Join us in a responsive reading:</a:t>
            </a:r>
          </a:p>
          <a:p>
            <a:pPr>
              <a:buNone/>
            </a:pPr>
            <a:r>
              <a:rPr lang="en-US" b="1">
                <a:ea typeface="+mn-lt"/>
                <a:cs typeface="+mn-lt"/>
              </a:rPr>
              <a:t>One: We pray for:</a:t>
            </a:r>
          </a:p>
          <a:p>
            <a:pPr>
              <a:buNone/>
            </a:pPr>
            <a:r>
              <a:rPr lang="en-US" b="1">
                <a:ea typeface="+mn-lt"/>
                <a:cs typeface="+mn-lt"/>
              </a:rPr>
              <a:t>All• People experiencing symptoms of COVID-19 and for the family and medical staff who surround them in care,</a:t>
            </a:r>
          </a:p>
          <a:p>
            <a:pPr>
              <a:buNone/>
            </a:pPr>
            <a:r>
              <a:rPr lang="en-US" b="1">
                <a:ea typeface="+mn-lt"/>
                <a:cs typeface="+mn-lt"/>
              </a:rPr>
              <a:t>One: We pray for:</a:t>
            </a:r>
            <a:endParaRPr lang="en-US" b="1">
              <a:cs typeface="Calibri"/>
            </a:endParaRPr>
          </a:p>
          <a:p>
            <a:pPr>
              <a:buNone/>
            </a:pPr>
            <a:r>
              <a:rPr lang="en-US" b="1">
                <a:ea typeface="+mn-lt"/>
                <a:cs typeface="+mn-lt"/>
              </a:rPr>
              <a:t>All• Children in the U.S. and around the world whose families suffer from food insecurity, especially when school meals are not provided,</a:t>
            </a:r>
          </a:p>
          <a:p>
            <a:pPr>
              <a:buNone/>
            </a:pPr>
            <a:r>
              <a:rPr lang="en-US" b="1">
                <a:ea typeface="+mn-lt"/>
                <a:cs typeface="+mn-lt"/>
              </a:rPr>
              <a:t>One: We pray for:</a:t>
            </a:r>
            <a:endParaRPr lang="en-US" b="1">
              <a:cs typeface="Calibri"/>
            </a:endParaRPr>
          </a:p>
          <a:p>
            <a:pPr>
              <a:buNone/>
            </a:pPr>
            <a:r>
              <a:rPr lang="en-US" b="1">
                <a:ea typeface="+mn-lt"/>
                <a:cs typeface="+mn-lt"/>
              </a:rPr>
              <a:t>All• Parents struggling to make ends meet, that they would find a steady and sufficient source of income to provide food for their families,</a:t>
            </a:r>
          </a:p>
          <a:p>
            <a:pPr>
              <a:buNone/>
            </a:pPr>
            <a:r>
              <a:rPr lang="en-US" b="1">
                <a:ea typeface="+mn-lt"/>
                <a:cs typeface="+mn-lt"/>
              </a:rPr>
              <a:t>One: We pray for:</a:t>
            </a:r>
            <a:endParaRPr lang="en-US" b="1">
              <a:cs typeface="Calibri"/>
            </a:endParaRPr>
          </a:p>
          <a:p>
            <a:pPr>
              <a:buNone/>
            </a:pPr>
            <a:r>
              <a:rPr lang="en-US" b="1">
                <a:ea typeface="+mn-lt"/>
                <a:cs typeface="+mn-lt"/>
              </a:rPr>
              <a:t>All• The Church, that we would be the hands and feet of Jesus in our respective neighborhoods to those suffering food insecurity,</a:t>
            </a:r>
          </a:p>
          <a:p>
            <a:pPr>
              <a:buNone/>
            </a:pPr>
            <a:r>
              <a:rPr lang="en-US" b="1">
                <a:ea typeface="+mn-lt"/>
                <a:cs typeface="+mn-lt"/>
              </a:rPr>
              <a:t>One: We pray for:</a:t>
            </a:r>
            <a:endParaRPr lang="en-US" b="1">
              <a:cs typeface="Calibri"/>
            </a:endParaRPr>
          </a:p>
          <a:p>
            <a:pPr>
              <a:buNone/>
            </a:pPr>
            <a:r>
              <a:rPr lang="en-US" b="1">
                <a:ea typeface="+mn-lt"/>
                <a:cs typeface="+mn-lt"/>
              </a:rPr>
              <a:t>All• Our nation's leaders, that they would value nutrition programs and make them a top priority.</a:t>
            </a:r>
            <a:endParaRPr lang="en-US" b="1">
              <a:cs typeface="Calibri"/>
            </a:endParaRPr>
          </a:p>
          <a:p>
            <a:pPr marL="0" indent="0">
              <a:buNone/>
            </a:pPr>
            <a:endParaRPr lang="en-US">
              <a:cs typeface="Calibri" panose="020F0502020204030204"/>
            </a:endParaRPr>
          </a:p>
        </p:txBody>
      </p:sp>
    </p:spTree>
    <p:extLst>
      <p:ext uri="{BB962C8B-B14F-4D97-AF65-F5344CB8AC3E}">
        <p14:creationId xmlns:p14="http://schemas.microsoft.com/office/powerpoint/2010/main" val="1344757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ED8EAC-5330-C8A4-BED6-4D2E4F3C9B1F}"/>
              </a:ext>
            </a:extLst>
          </p:cNvPr>
          <p:cNvSpPr>
            <a:spLocks noGrp="1"/>
          </p:cNvSpPr>
          <p:nvPr>
            <p:ph idx="1"/>
          </p:nvPr>
        </p:nvSpPr>
        <p:spPr>
          <a:xfrm>
            <a:off x="936523" y="719496"/>
            <a:ext cx="10515600" cy="5420596"/>
          </a:xfrm>
        </p:spPr>
        <p:txBody>
          <a:bodyPr vert="horz" lIns="91440" tIns="45720" rIns="91440" bIns="45720" rtlCol="0" anchor="t">
            <a:normAutofit fontScale="85000" lnSpcReduction="20000"/>
          </a:bodyPr>
          <a:lstStyle/>
          <a:p>
            <a:pPr marL="0" indent="0" algn="ctr">
              <a:buNone/>
            </a:pPr>
            <a:endParaRPr lang="en-US" sz="4000" b="1">
              <a:solidFill>
                <a:srgbClr val="7030A0"/>
              </a:solidFill>
              <a:cs typeface="Calibri" panose="020F0502020204030204"/>
            </a:endParaRPr>
          </a:p>
          <a:p>
            <a:pPr marL="0" indent="0" algn="ctr">
              <a:buNone/>
            </a:pPr>
            <a:r>
              <a:rPr lang="en-US" sz="8500" b="1">
                <a:solidFill>
                  <a:srgbClr val="7030A0"/>
                </a:solidFill>
                <a:cs typeface="Calibri" panose="020F0502020204030204"/>
              </a:rPr>
              <a:t>THANK YOU </a:t>
            </a:r>
            <a:endParaRPr lang="en-US" sz="8500">
              <a:solidFill>
                <a:srgbClr val="000000"/>
              </a:solidFill>
              <a:cs typeface="Calibri" panose="020F0502020204030204"/>
            </a:endParaRPr>
          </a:p>
          <a:p>
            <a:pPr marL="0" indent="0" algn="ctr">
              <a:buNone/>
            </a:pPr>
            <a:r>
              <a:rPr lang="en-US" sz="8500" b="1">
                <a:solidFill>
                  <a:srgbClr val="7030A0"/>
                </a:solidFill>
                <a:cs typeface="Calibri" panose="020F0502020204030204"/>
              </a:rPr>
              <a:t>FOR JOINING US TODAY</a:t>
            </a:r>
            <a:endParaRPr lang="en-US" sz="8500">
              <a:solidFill>
                <a:srgbClr val="000000"/>
              </a:solidFill>
              <a:cs typeface="Calibri" panose="020F0502020204030204"/>
            </a:endParaRPr>
          </a:p>
          <a:p>
            <a:pPr marL="0" indent="0">
              <a:buNone/>
            </a:pPr>
            <a:endParaRPr lang="en-US" sz="3200" b="1">
              <a:highlight>
                <a:srgbClr val="FFFF00"/>
              </a:highlight>
              <a:cs typeface="Calibri" panose="020F0502020204030204"/>
            </a:endParaRPr>
          </a:p>
          <a:p>
            <a:pPr marL="0" indent="0">
              <a:buNone/>
            </a:pPr>
            <a:endParaRPr lang="en-US" sz="3200" b="1">
              <a:highlight>
                <a:srgbClr val="FFFF00"/>
              </a:highlight>
              <a:cs typeface="Calibri" panose="020F0502020204030204"/>
            </a:endParaRPr>
          </a:p>
          <a:p>
            <a:pPr marL="0" indent="0">
              <a:buNone/>
            </a:pPr>
            <a:r>
              <a:rPr lang="en-US" sz="3200" b="1">
                <a:highlight>
                  <a:srgbClr val="FFFF00"/>
                </a:highlight>
                <a:cs typeface="Calibri" panose="020F0502020204030204"/>
              </a:rPr>
              <a:t>AS YOU ARE ABLE, WE ENCOURAGE YOUR PARTICIPATION IN THE CHURCH'S 2023 LENTEN CAMPAIGN AGAINST HUNGER.</a:t>
            </a:r>
            <a:endParaRPr lang="en-US">
              <a:cs typeface="Calibri"/>
            </a:endParaRPr>
          </a:p>
          <a:p>
            <a:pPr marL="0" indent="0">
              <a:buNone/>
            </a:pPr>
            <a:endParaRPr lang="en-US">
              <a:cs typeface="Calibri"/>
            </a:endParaRPr>
          </a:p>
          <a:p>
            <a:pPr marL="0" indent="0">
              <a:buNone/>
            </a:pPr>
            <a:endParaRPr lang="en-US">
              <a:cs typeface="Calibri"/>
            </a:endParaRPr>
          </a:p>
          <a:p>
            <a:pPr marL="0" indent="0">
              <a:buNone/>
            </a:pPr>
            <a:endParaRPr lang="en-US" sz="2000">
              <a:cs typeface="Calibri" panose="020F0502020204030204"/>
            </a:endParaRPr>
          </a:p>
          <a:p>
            <a:pPr marL="0" indent="0">
              <a:buNone/>
            </a:pPr>
            <a:r>
              <a:rPr lang="en-US" sz="2000">
                <a:cs typeface="Calibri" panose="020F0502020204030204"/>
              </a:rPr>
              <a:t>FEEL FREE TO CONTACT A MEMBER OF THE COMMITTEE IF YOU HAVE CONCERNS OR QUESTIONS. COMMITTEE MEMBERS ARE JAN, DEBBIE, PR. BETSY, AND PR. HANNAH.</a:t>
            </a:r>
          </a:p>
        </p:txBody>
      </p:sp>
    </p:spTree>
    <p:extLst>
      <p:ext uri="{BB962C8B-B14F-4D97-AF65-F5344CB8AC3E}">
        <p14:creationId xmlns:p14="http://schemas.microsoft.com/office/powerpoint/2010/main" val="412421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01225-AE66-32B8-5576-AE2A54DC0B5B}"/>
              </a:ext>
            </a:extLst>
          </p:cNvPr>
          <p:cNvSpPr>
            <a:spLocks noGrp="1"/>
          </p:cNvSpPr>
          <p:nvPr>
            <p:ph idx="1"/>
          </p:nvPr>
        </p:nvSpPr>
        <p:spPr>
          <a:xfrm>
            <a:off x="838200" y="831712"/>
            <a:ext cx="10515600" cy="5345251"/>
          </a:xfrm>
        </p:spPr>
        <p:txBody>
          <a:bodyPr vert="horz" lIns="91440" tIns="45720" rIns="91440" bIns="45720" rtlCol="0" anchor="t">
            <a:normAutofit fontScale="92500"/>
          </a:bodyPr>
          <a:lstStyle/>
          <a:p>
            <a:pPr marL="0" indent="0">
              <a:buNone/>
            </a:pPr>
            <a:r>
              <a:rPr lang="en-US">
                <a:ea typeface="+mn-lt"/>
                <a:cs typeface="+mn-lt"/>
              </a:rPr>
              <a:t>Join us in prayer -</a:t>
            </a:r>
          </a:p>
          <a:p>
            <a:pPr>
              <a:buNone/>
            </a:pPr>
            <a:r>
              <a:rPr lang="en-US" sz="3200" b="1">
                <a:ea typeface="+mn-lt"/>
                <a:cs typeface="+mn-lt"/>
              </a:rPr>
              <a:t>Holy God,</a:t>
            </a:r>
          </a:p>
          <a:p>
            <a:pPr>
              <a:buNone/>
            </a:pPr>
            <a:r>
              <a:rPr lang="en-US" sz="3200" b="1">
                <a:ea typeface="+mn-lt"/>
                <a:cs typeface="+mn-lt"/>
              </a:rPr>
              <a:t>Your Holy word teaches us that as we do our best to care for our neighbors who are hungry, it is as if we are caring for you.</a:t>
            </a:r>
          </a:p>
          <a:p>
            <a:pPr>
              <a:buNone/>
            </a:pPr>
            <a:r>
              <a:rPr lang="en-US" sz="3200" b="1">
                <a:ea typeface="+mn-lt"/>
                <a:cs typeface="+mn-lt"/>
              </a:rPr>
              <a:t>Help us to build systems that are more equitable and ensure that all are fed. Remind us to trust in you and not try to hold on to too much for ourselves.</a:t>
            </a:r>
          </a:p>
          <a:p>
            <a:pPr>
              <a:buNone/>
            </a:pPr>
            <a:r>
              <a:rPr lang="en-US" sz="3200" b="1">
                <a:ea typeface="+mn-lt"/>
                <a:cs typeface="+mn-lt"/>
              </a:rPr>
              <a:t>Bless us, O Lord, that we might speak out with strong voices of advocacy to end hunger relying wholly on you, our refuge and our strength.</a:t>
            </a:r>
          </a:p>
          <a:p>
            <a:pPr>
              <a:buNone/>
            </a:pPr>
            <a:r>
              <a:rPr lang="en-US" sz="3200" b="1">
                <a:ea typeface="+mn-lt"/>
                <a:cs typeface="+mn-lt"/>
              </a:rPr>
              <a:t>In Jesus’ name we pray, Amen.</a:t>
            </a:r>
            <a:endParaRPr lang="en-US" sz="3200" b="1"/>
          </a:p>
          <a:p>
            <a:pPr marL="0" indent="0">
              <a:buNone/>
            </a:pPr>
            <a:endParaRPr lang="en-US">
              <a:cs typeface="Calibri" panose="020F0502020204030204"/>
            </a:endParaRPr>
          </a:p>
        </p:txBody>
      </p:sp>
    </p:spTree>
    <p:extLst>
      <p:ext uri="{BB962C8B-B14F-4D97-AF65-F5344CB8AC3E}">
        <p14:creationId xmlns:p14="http://schemas.microsoft.com/office/powerpoint/2010/main" val="202742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CBDB-53B6-705A-0D6B-90636342E15C}"/>
              </a:ext>
            </a:extLst>
          </p:cNvPr>
          <p:cNvSpPr>
            <a:spLocks noGrp="1"/>
          </p:cNvSpPr>
          <p:nvPr>
            <p:ph type="title"/>
          </p:nvPr>
        </p:nvSpPr>
        <p:spPr/>
        <p:txBody>
          <a:bodyPr/>
          <a:lstStyle/>
          <a:p>
            <a:pPr algn="ctr"/>
            <a:r>
              <a:rPr lang="en-US" b="1">
                <a:ea typeface="+mj-lt"/>
                <a:cs typeface="+mj-lt"/>
              </a:rPr>
              <a:t>CAMPAIGN AGAINST HUNGER</a:t>
            </a:r>
            <a:endParaRPr lang="en-US"/>
          </a:p>
        </p:txBody>
      </p:sp>
      <p:sp>
        <p:nvSpPr>
          <p:cNvPr id="3" name="Content Placeholder 2">
            <a:extLst>
              <a:ext uri="{FF2B5EF4-FFF2-40B4-BE49-F238E27FC236}">
                <a16:creationId xmlns:a16="http://schemas.microsoft.com/office/drawing/2014/main" id="{D8189AB7-A0D8-EAC4-0FC0-C674135A8F55}"/>
              </a:ext>
            </a:extLst>
          </p:cNvPr>
          <p:cNvSpPr>
            <a:spLocks noGrp="1"/>
          </p:cNvSpPr>
          <p:nvPr>
            <p:ph idx="1"/>
          </p:nvPr>
        </p:nvSpPr>
        <p:spPr/>
        <p:txBody>
          <a:bodyPr vert="horz" lIns="91440" tIns="45720" rIns="91440" bIns="45720" rtlCol="0" anchor="t">
            <a:normAutofit lnSpcReduction="10000"/>
          </a:bodyPr>
          <a:lstStyle/>
          <a:p>
            <a:pPr marL="0" indent="0">
              <a:buNone/>
            </a:pPr>
            <a:r>
              <a:rPr lang="en-US">
                <a:cs typeface="Calibri" panose="020F0502020204030204"/>
              </a:rPr>
              <a:t>A quick review of our Lenten campaign:</a:t>
            </a:r>
          </a:p>
          <a:p>
            <a:pPr>
              <a:buFont typeface="Wingdings" panose="020B0604020202020204" pitchFamily="34" charset="0"/>
              <a:buChar char="q"/>
            </a:pPr>
            <a:r>
              <a:rPr lang="en-US">
                <a:cs typeface="Calibri" panose="020F0502020204030204"/>
              </a:rPr>
              <a:t>A joint collaboration of the Children's and Youth Groups and the Social Justice and Outreach Team (SOJO)</a:t>
            </a:r>
          </a:p>
          <a:p>
            <a:pPr>
              <a:buFont typeface="Wingdings" panose="020B0604020202020204" pitchFamily="34" charset="0"/>
              <a:buChar char="q"/>
            </a:pPr>
            <a:r>
              <a:rPr lang="en-US">
                <a:cs typeface="Calibri" panose="020F0502020204030204"/>
              </a:rPr>
              <a:t>Activities include:</a:t>
            </a:r>
          </a:p>
          <a:p>
            <a:pPr lvl="2">
              <a:buFont typeface="Wingdings" panose="020B0604020202020204" pitchFamily="34" charset="0"/>
              <a:buChar char="§"/>
            </a:pPr>
            <a:r>
              <a:rPr lang="en-US" b="1">
                <a:solidFill>
                  <a:srgbClr val="7030A0"/>
                </a:solidFill>
                <a:cs typeface="Calibri" panose="020F0502020204030204"/>
              </a:rPr>
              <a:t>Bread for the World Offering of Letters (a national policy action) - this process has started and several letters and emails have been written. Join us in this action!</a:t>
            </a:r>
          </a:p>
          <a:p>
            <a:pPr lvl="2">
              <a:buFont typeface="Wingdings" panose="020B0604020202020204" pitchFamily="34" charset="0"/>
              <a:buChar char="§"/>
            </a:pPr>
            <a:r>
              <a:rPr lang="en-US">
                <a:highlight>
                  <a:srgbClr val="FFFF00"/>
                </a:highlight>
                <a:cs typeface="Calibri" panose="020F0502020204030204"/>
              </a:rPr>
              <a:t>Collection of non-perishable food, personal care items, and household supplies to benefit Food at First and Bridge Home - thanks to those who've donated; we've already received 70 items. We're aiming for a lot more, though!</a:t>
            </a:r>
          </a:p>
          <a:p>
            <a:pPr lvl="2">
              <a:buFont typeface="Wingdings" panose="020B0604020202020204" pitchFamily="34" charset="0"/>
              <a:buChar char="§"/>
            </a:pPr>
            <a:r>
              <a:rPr lang="en-US">
                <a:highlight>
                  <a:srgbClr val="00FFFF"/>
                </a:highlight>
                <a:cs typeface="Calibri" panose="020F0502020204030204"/>
              </a:rPr>
              <a:t>Collection of loose change to be donated to the Ames School District to offset their deficit related to providing meals for hungry school children – another big thanks; we've received about $40! Every penny counts when children are hungry.</a:t>
            </a:r>
          </a:p>
          <a:p>
            <a:pPr lvl="2">
              <a:buFont typeface="Wingdings" panose="020B0604020202020204" pitchFamily="34" charset="0"/>
              <a:buChar char="§"/>
            </a:pPr>
            <a:r>
              <a:rPr lang="en-US">
                <a:cs typeface="Calibri" panose="020F0502020204030204"/>
              </a:rPr>
              <a:t>A shift at Meals from the Heartland in Des Moines. Contact Pr. Hannah!</a:t>
            </a:r>
          </a:p>
          <a:p>
            <a:pPr marL="0" indent="0">
              <a:buNone/>
            </a:pPr>
            <a:endParaRPr lang="en-US">
              <a:cs typeface="Calibri" panose="020F0502020204030204"/>
            </a:endParaRPr>
          </a:p>
        </p:txBody>
      </p:sp>
    </p:spTree>
    <p:extLst>
      <p:ext uri="{BB962C8B-B14F-4D97-AF65-F5344CB8AC3E}">
        <p14:creationId xmlns:p14="http://schemas.microsoft.com/office/powerpoint/2010/main" val="404509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1D06-38E1-6998-5EAC-8A41C28195EE}"/>
              </a:ext>
            </a:extLst>
          </p:cNvPr>
          <p:cNvSpPr>
            <a:spLocks noGrp="1"/>
          </p:cNvSpPr>
          <p:nvPr>
            <p:ph type="title"/>
          </p:nvPr>
        </p:nvSpPr>
        <p:spPr>
          <a:xfrm>
            <a:off x="838200" y="365125"/>
            <a:ext cx="10515600" cy="5747050"/>
          </a:xfrm>
        </p:spPr>
        <p:txBody>
          <a:bodyPr>
            <a:normAutofit/>
          </a:bodyPr>
          <a:lstStyle/>
          <a:p>
            <a:pPr algn="ctr"/>
            <a:r>
              <a:rPr lang="en-US" sz="6000" b="1">
                <a:cs typeface="Calibri Light"/>
              </a:rPr>
              <a:t>BREAD FOR THE WORLD</a:t>
            </a:r>
            <a:br>
              <a:rPr lang="en-US">
                <a:cs typeface="Calibri Light"/>
              </a:rPr>
            </a:br>
            <a:br>
              <a:rPr lang="en-US">
                <a:cs typeface="Calibri Light"/>
              </a:rPr>
            </a:br>
            <a:br>
              <a:rPr lang="en-US">
                <a:cs typeface="Calibri Light"/>
              </a:rPr>
            </a:br>
            <a:br>
              <a:rPr lang="en-US">
                <a:cs typeface="+mj-lt"/>
              </a:rPr>
            </a:br>
            <a:r>
              <a:rPr lang="en-US">
                <a:ea typeface="+mj-lt"/>
                <a:cs typeface="+mj-lt"/>
              </a:rPr>
              <a:t>425 3rd Street SW, Suite 1200 Washington, DC 20024.</a:t>
            </a:r>
            <a:br>
              <a:rPr lang="en-US">
                <a:ea typeface="+mj-lt"/>
                <a:cs typeface="+mj-lt"/>
              </a:rPr>
            </a:br>
            <a:r>
              <a:rPr lang="en-US">
                <a:ea typeface="+mj-lt"/>
                <a:cs typeface="+mj-lt"/>
              </a:rPr>
              <a:t>800-822-7323</a:t>
            </a:r>
            <a:br>
              <a:rPr lang="en-US">
                <a:cs typeface="Calibri Light"/>
              </a:rPr>
            </a:br>
            <a:r>
              <a:rPr lang="en-US">
                <a:cs typeface="Calibri Light"/>
              </a:rPr>
              <a:t>www.bread.org</a:t>
            </a:r>
          </a:p>
        </p:txBody>
      </p:sp>
      <p:pic>
        <p:nvPicPr>
          <p:cNvPr id="7" name="Graphic 7">
            <a:extLst>
              <a:ext uri="{FF2B5EF4-FFF2-40B4-BE49-F238E27FC236}">
                <a16:creationId xmlns:a16="http://schemas.microsoft.com/office/drawing/2014/main" id="{19D51865-9D48-290D-8B90-38F316E20FC7}"/>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628075" y="1766913"/>
            <a:ext cx="2714625" cy="609600"/>
          </a:xfrm>
        </p:spPr>
      </p:pic>
    </p:spTree>
    <p:extLst>
      <p:ext uri="{BB962C8B-B14F-4D97-AF65-F5344CB8AC3E}">
        <p14:creationId xmlns:p14="http://schemas.microsoft.com/office/powerpoint/2010/main" val="291555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BC9E-AE5E-3A2C-7DE1-E7D865E43E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42192-BFBF-614E-1725-096C4C32E8D8}"/>
              </a:ext>
            </a:extLst>
          </p:cNvPr>
          <p:cNvSpPr>
            <a:spLocks noGrp="1"/>
          </p:cNvSpPr>
          <p:nvPr>
            <p:ph idx="1"/>
          </p:nvPr>
        </p:nvSpPr>
        <p:spPr/>
        <p:txBody>
          <a:bodyPr vert="horz" lIns="91440" tIns="45720" rIns="91440" bIns="45720" rtlCol="0" anchor="t">
            <a:normAutofit fontScale="92500" lnSpcReduction="10000"/>
          </a:bodyPr>
          <a:lstStyle/>
          <a:p>
            <a:pPr>
              <a:buNone/>
            </a:pPr>
            <a:r>
              <a:rPr lang="en-US" sz="3000">
                <a:ea typeface="+mn-lt"/>
                <a:cs typeface="+mn-lt"/>
              </a:rPr>
              <a:t>A Seat at the Table</a:t>
            </a:r>
          </a:p>
          <a:p>
            <a:pPr>
              <a:buNone/>
            </a:pPr>
            <a:r>
              <a:rPr lang="en-US" sz="3900">
                <a:ea typeface="+mn-lt"/>
                <a:cs typeface="+mn-lt"/>
              </a:rPr>
              <a:t>Our bowl and table logo represents what we do. We gather people, at many tables, to provide Bread for the World. We sit, together, at tables of power and influence with lawmakers to enact policies that help ensure everyone has access to nutritious food.</a:t>
            </a:r>
            <a:endParaRPr lang="en-US" sz="3900"/>
          </a:p>
          <a:p>
            <a:pPr marL="0" indent="0">
              <a:buNone/>
            </a:pPr>
            <a:endParaRPr lang="en-US" b="1">
              <a:ea typeface="+mn-lt"/>
              <a:cs typeface="+mn-lt"/>
            </a:endParaRPr>
          </a:p>
          <a:p>
            <a:pPr marL="0" indent="0" algn="ctr">
              <a:buNone/>
            </a:pPr>
            <a:r>
              <a:rPr lang="en-US" sz="4300" b="1">
                <a:ea typeface="+mn-lt"/>
                <a:cs typeface="+mn-lt"/>
              </a:rPr>
              <a:t>We can end hunger in our time.</a:t>
            </a:r>
            <a:endParaRPr lang="en-US" sz="4300">
              <a:cs typeface="Calibri"/>
            </a:endParaRPr>
          </a:p>
          <a:p>
            <a:pPr marL="0" indent="0">
              <a:buNone/>
            </a:pPr>
            <a:r>
              <a:rPr lang="en-US" sz="1800" i="1">
                <a:cs typeface="Calibri"/>
              </a:rPr>
              <a:t>Unless otherwise noted, all information comes from the Bread for the World website, 3/10/2023</a:t>
            </a:r>
          </a:p>
          <a:p>
            <a:pPr marL="0" indent="0">
              <a:buNone/>
            </a:pPr>
            <a:endParaRPr lang="en-US" sz="2400">
              <a:cs typeface="Calibri" panose="020F0502020204030204"/>
            </a:endParaRPr>
          </a:p>
        </p:txBody>
      </p:sp>
      <p:pic>
        <p:nvPicPr>
          <p:cNvPr id="5" name="Graphic 7">
            <a:extLst>
              <a:ext uri="{FF2B5EF4-FFF2-40B4-BE49-F238E27FC236}">
                <a16:creationId xmlns:a16="http://schemas.microsoft.com/office/drawing/2014/main" id="{5497B1F1-338C-C9B4-A817-31544A0A1A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127423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BC9E-AE5E-3A2C-7DE1-E7D865E43E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42192-BFBF-614E-1725-096C4C32E8D8}"/>
              </a:ext>
            </a:extLst>
          </p:cNvPr>
          <p:cNvSpPr>
            <a:spLocks noGrp="1"/>
          </p:cNvSpPr>
          <p:nvPr>
            <p:ph idx="1"/>
          </p:nvPr>
        </p:nvSpPr>
        <p:spPr/>
        <p:txBody>
          <a:bodyPr vert="horz" lIns="91440" tIns="45720" rIns="91440" bIns="45720" rtlCol="0" anchor="t">
            <a:normAutofit fontScale="92500"/>
          </a:bodyPr>
          <a:lstStyle/>
          <a:p>
            <a:pPr>
              <a:buNone/>
            </a:pPr>
            <a:r>
              <a:rPr lang="en-US" sz="3000">
                <a:ea typeface="+mn-lt"/>
                <a:cs typeface="+mn-lt"/>
              </a:rPr>
              <a:t>Mission</a:t>
            </a:r>
          </a:p>
          <a:p>
            <a:pPr marL="0" indent="0">
              <a:buNone/>
            </a:pPr>
            <a:r>
              <a:rPr lang="en-US" sz="3600">
                <a:ea typeface="+mn-lt"/>
                <a:cs typeface="+mn-lt"/>
              </a:rPr>
              <a:t>Bread for the World is a Christian advocacy organization urging U.S. decision makers to do all they can to pursue a world without hunger. Our mission is to educate and equip people to advocate for policies and programs that can help end hunger in the U.S. and around the world.</a:t>
            </a:r>
            <a:endParaRPr lang="en-US" sz="3600">
              <a:cs typeface="Calibri" panose="020F0502020204030204"/>
            </a:endParaRPr>
          </a:p>
          <a:p>
            <a:pPr marL="0" indent="0">
              <a:buNone/>
            </a:pPr>
            <a:endParaRPr lang="en-US" sz="2400">
              <a:ea typeface="+mn-lt"/>
              <a:cs typeface="+mn-lt"/>
            </a:endParaRPr>
          </a:p>
          <a:p>
            <a:pPr marL="0" indent="0" algn="ctr">
              <a:buNone/>
            </a:pPr>
            <a:r>
              <a:rPr lang="en-US" sz="3600" b="1">
                <a:ea typeface="+mn-lt"/>
                <a:cs typeface="+mn-lt"/>
              </a:rPr>
              <a:t>We can end hunger in our time.</a:t>
            </a:r>
          </a:p>
          <a:p>
            <a:pPr marL="0" indent="0">
              <a:buNone/>
            </a:pPr>
            <a:r>
              <a:rPr lang="en-US" sz="1800" i="1">
                <a:cs typeface="Calibri"/>
              </a:rPr>
              <a:t>Unless otherwise noted, all information comes from the Bread for the World website, 3/10/2023</a:t>
            </a:r>
          </a:p>
          <a:p>
            <a:pPr marL="0" indent="0">
              <a:buNone/>
            </a:pPr>
            <a:endParaRPr lang="en-US" sz="2400">
              <a:cs typeface="Calibri" panose="020F0502020204030204"/>
            </a:endParaRPr>
          </a:p>
        </p:txBody>
      </p:sp>
      <p:pic>
        <p:nvPicPr>
          <p:cNvPr id="5" name="Graphic 7">
            <a:extLst>
              <a:ext uri="{FF2B5EF4-FFF2-40B4-BE49-F238E27FC236}">
                <a16:creationId xmlns:a16="http://schemas.microsoft.com/office/drawing/2014/main" id="{5497B1F1-338C-C9B4-A817-31544A0A1A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32690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E1519-6957-990E-B01B-EBCCBD3DC64C}"/>
              </a:ext>
            </a:extLst>
          </p:cNvPr>
          <p:cNvSpPr>
            <a:spLocks noGrp="1"/>
          </p:cNvSpPr>
          <p:nvPr>
            <p:ph type="title"/>
          </p:nvPr>
        </p:nvSpPr>
        <p:spPr/>
        <p:txBody>
          <a:bodyPr/>
          <a:lstStyle/>
          <a:p>
            <a:pPr algn="ctr"/>
            <a:endParaRPr lang="en-US" b="1">
              <a:cs typeface="Calibri Light" panose="020F0302020204030204"/>
            </a:endParaRPr>
          </a:p>
        </p:txBody>
      </p:sp>
      <p:sp>
        <p:nvSpPr>
          <p:cNvPr id="3" name="Content Placeholder 2">
            <a:extLst>
              <a:ext uri="{FF2B5EF4-FFF2-40B4-BE49-F238E27FC236}">
                <a16:creationId xmlns:a16="http://schemas.microsoft.com/office/drawing/2014/main" id="{55ECC199-28EE-CEDE-8024-3D7080B58B72}"/>
              </a:ext>
            </a:extLst>
          </p:cNvPr>
          <p:cNvSpPr>
            <a:spLocks noGrp="1"/>
          </p:cNvSpPr>
          <p:nvPr>
            <p:ph idx="1"/>
          </p:nvPr>
        </p:nvSpPr>
        <p:spPr/>
        <p:txBody>
          <a:bodyPr vert="horz" lIns="91440" tIns="45720" rIns="91440" bIns="45720" rtlCol="0" anchor="t">
            <a:normAutofit lnSpcReduction="10000"/>
          </a:bodyPr>
          <a:lstStyle/>
          <a:p>
            <a:pPr>
              <a:buNone/>
            </a:pPr>
            <a:r>
              <a:rPr lang="en-US">
                <a:ea typeface="+mn-lt"/>
                <a:cs typeface="+mn-lt"/>
              </a:rPr>
              <a:t>Our Impact</a:t>
            </a:r>
          </a:p>
          <a:p>
            <a:pPr>
              <a:buNone/>
            </a:pPr>
            <a:r>
              <a:rPr lang="en-US">
                <a:ea typeface="+mn-lt"/>
                <a:cs typeface="+mn-lt"/>
              </a:rPr>
              <a:t>Since our founding in 1974, Bread has achieved many victories. Through nonpartisan political engagement, we’ve helped strengthen national nutrition programs, drastically reducing hunger in the U.S. We’ve also advocated to strengthen and improve U.S. international assistance, thus supporting the dramatic progress against hunger that many countries in Africa, Asia, and Latin America have achieved. This progress shows that it is possible to end hunger in our lifetime, in the U.S. and abroad. The policies and programs Bread fights for have impacted 320 million Americans and more than 7 billion people around the world.</a:t>
            </a:r>
            <a:endParaRPr lang="en-US"/>
          </a:p>
          <a:p>
            <a:pPr marL="0" indent="0">
              <a:buNone/>
            </a:pPr>
            <a:endParaRPr lang="en-US">
              <a:cs typeface="Calibri" panose="020F0502020204030204"/>
            </a:endParaRPr>
          </a:p>
        </p:txBody>
      </p:sp>
      <p:pic>
        <p:nvPicPr>
          <p:cNvPr id="5" name="Graphic 7">
            <a:extLst>
              <a:ext uri="{FF2B5EF4-FFF2-40B4-BE49-F238E27FC236}">
                <a16:creationId xmlns:a16="http://schemas.microsoft.com/office/drawing/2014/main" id="{F9C4E4A2-D0A2-EA66-699A-E9DF1B9181B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79073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E6EF0-F544-7509-0465-A9EF24A2CE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BCB11C-D0C1-65EC-B93D-DDAA2347E5C8}"/>
              </a:ext>
            </a:extLst>
          </p:cNvPr>
          <p:cNvSpPr>
            <a:spLocks noGrp="1"/>
          </p:cNvSpPr>
          <p:nvPr>
            <p:ph idx="1"/>
          </p:nvPr>
        </p:nvSpPr>
        <p:spPr/>
        <p:txBody>
          <a:bodyPr vert="horz" lIns="91440" tIns="45720" rIns="91440" bIns="45720" rtlCol="0" anchor="t">
            <a:normAutofit fontScale="92500" lnSpcReduction="20000"/>
          </a:bodyPr>
          <a:lstStyle/>
          <a:p>
            <a:pPr>
              <a:buNone/>
            </a:pPr>
            <a:r>
              <a:rPr lang="en-US" b="1">
                <a:solidFill>
                  <a:srgbClr val="7030A0"/>
                </a:solidFill>
                <a:ea typeface="+mn-lt"/>
                <a:cs typeface="+mn-lt"/>
              </a:rPr>
              <a:t>Our Values</a:t>
            </a:r>
          </a:p>
          <a:p>
            <a:pPr>
              <a:buNone/>
            </a:pPr>
            <a:r>
              <a:rPr lang="en-US" b="1">
                <a:solidFill>
                  <a:srgbClr val="7030A0"/>
                </a:solidFill>
                <a:ea typeface="+mn-lt"/>
                <a:cs typeface="+mn-lt"/>
              </a:rPr>
              <a:t>We value our faith.</a:t>
            </a:r>
          </a:p>
          <a:p>
            <a:pPr>
              <a:buNone/>
            </a:pPr>
            <a:r>
              <a:rPr lang="en-US" b="1">
                <a:solidFill>
                  <a:srgbClr val="7030A0"/>
                </a:solidFill>
                <a:ea typeface="+mn-lt"/>
                <a:cs typeface="+mn-lt"/>
              </a:rPr>
              <a:t>We value human flourishing.</a:t>
            </a:r>
          </a:p>
          <a:p>
            <a:pPr>
              <a:buNone/>
            </a:pPr>
            <a:r>
              <a:rPr lang="en-US" b="1">
                <a:solidFill>
                  <a:srgbClr val="7030A0"/>
                </a:solidFill>
                <a:ea typeface="+mn-lt"/>
                <a:cs typeface="+mn-lt"/>
              </a:rPr>
              <a:t>We value justice.</a:t>
            </a:r>
          </a:p>
          <a:p>
            <a:pPr>
              <a:buNone/>
            </a:pPr>
            <a:r>
              <a:rPr lang="en-US" b="1">
                <a:solidFill>
                  <a:srgbClr val="7030A0"/>
                </a:solidFill>
                <a:ea typeface="+mn-lt"/>
                <a:cs typeface="+mn-lt"/>
              </a:rPr>
              <a:t>We value courage and prophetic voice.</a:t>
            </a:r>
          </a:p>
          <a:p>
            <a:pPr>
              <a:buNone/>
            </a:pPr>
            <a:r>
              <a:rPr lang="en-US" b="1">
                <a:solidFill>
                  <a:srgbClr val="7030A0"/>
                </a:solidFill>
                <a:ea typeface="+mn-lt"/>
                <a:cs typeface="+mn-lt"/>
              </a:rPr>
              <a:t>We value nonpartisanship.</a:t>
            </a:r>
          </a:p>
          <a:p>
            <a:pPr>
              <a:buNone/>
            </a:pPr>
            <a:r>
              <a:rPr lang="en-US" b="1">
                <a:solidFill>
                  <a:srgbClr val="7030A0"/>
                </a:solidFill>
                <a:ea typeface="+mn-lt"/>
                <a:cs typeface="+mn-lt"/>
              </a:rPr>
              <a:t>We value collaboration.</a:t>
            </a:r>
          </a:p>
          <a:p>
            <a:pPr>
              <a:buNone/>
            </a:pPr>
            <a:r>
              <a:rPr lang="en-US" b="1">
                <a:solidFill>
                  <a:srgbClr val="7030A0"/>
                </a:solidFill>
                <a:ea typeface="+mn-lt"/>
                <a:cs typeface="+mn-lt"/>
              </a:rPr>
              <a:t>We value impact.</a:t>
            </a:r>
          </a:p>
          <a:p>
            <a:pPr>
              <a:buNone/>
            </a:pPr>
            <a:r>
              <a:rPr lang="en-US" b="1">
                <a:solidFill>
                  <a:srgbClr val="7030A0"/>
                </a:solidFill>
                <a:ea typeface="+mn-lt"/>
                <a:cs typeface="+mn-lt"/>
              </a:rPr>
              <a:t>We strive for excellence in our work and hold ourselves and our nation’s leaders accountable in the pursuit of public policies that render measurable results and meaningful change for those affected by hunger.</a:t>
            </a:r>
          </a:p>
          <a:p>
            <a:pPr marL="0" indent="0">
              <a:buNone/>
            </a:pPr>
            <a:endParaRPr lang="en-US">
              <a:cs typeface="Calibri" panose="020F0502020204030204"/>
            </a:endParaRPr>
          </a:p>
        </p:txBody>
      </p:sp>
      <p:pic>
        <p:nvPicPr>
          <p:cNvPr id="5" name="Graphic 7">
            <a:extLst>
              <a:ext uri="{FF2B5EF4-FFF2-40B4-BE49-F238E27FC236}">
                <a16:creationId xmlns:a16="http://schemas.microsoft.com/office/drawing/2014/main" id="{562BE69F-C770-CA65-84B0-9979DB43AAF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7462" y="722236"/>
            <a:ext cx="2714625" cy="609600"/>
          </a:xfrm>
          <a:prstGeom prst="rect">
            <a:avLst/>
          </a:prstGeom>
        </p:spPr>
      </p:pic>
    </p:spTree>
    <p:extLst>
      <p:ext uri="{BB962C8B-B14F-4D97-AF65-F5344CB8AC3E}">
        <p14:creationId xmlns:p14="http://schemas.microsoft.com/office/powerpoint/2010/main" val="4099450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28</Slides>
  <Notes>0</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AMES UCC 2023 Lenten Campaign Against Hunger</vt:lpstr>
      <vt:lpstr>PowerPoint Presentation</vt:lpstr>
      <vt:lpstr>PowerPoint Presentation</vt:lpstr>
      <vt:lpstr>CAMPAIGN AGAINST HUNGER</vt:lpstr>
      <vt:lpstr>BREAD FOR THE WORLD    425 3rd Street SW, Suite 1200 Washington, DC 20024. 800-822-7323 www.bread.org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FARM BILL</vt:lpstr>
      <vt:lpstr> FARM BILL</vt:lpstr>
      <vt:lpstr>PowerPoint Presentation</vt:lpstr>
      <vt:lpstr>PowerPoint Presentation</vt:lpstr>
      <vt:lpstr>PowerPoint Presentation</vt:lpstr>
      <vt:lpstr>FARM BILL</vt:lpstr>
      <vt:lpstr>FARM BILL</vt:lpstr>
      <vt:lpstr>FARM BILL</vt:lpstr>
      <vt:lpstr>FARM BILL</vt:lpstr>
      <vt:lpstr>CAMPAIGN AGAINST HUNGER</vt:lpstr>
      <vt:lpstr>CAMPAIGN AGAINST HUNGER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32</cp:revision>
  <dcterms:created xsi:type="dcterms:W3CDTF">2023-03-14T15:58:14Z</dcterms:created>
  <dcterms:modified xsi:type="dcterms:W3CDTF">2023-03-18T20:21:51Z</dcterms:modified>
</cp:coreProperties>
</file>