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3"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5143500" type="screen16x9"/>
  <p:notesSz cx="6858000" cy="9144000"/>
  <p:embeddedFontLst>
    <p:embeddedFont>
      <p:font typeface="Alfa Slab One" panose="020B0604020202020204" charset="0"/>
      <p:regular r:id="rId46"/>
    </p:embeddedFont>
    <p:embeddedFont>
      <p:font typeface="Calibri" panose="020F0502020204030204" pitchFamily="34" charset="0"/>
      <p:regular r:id="rId47"/>
      <p:bold r:id="rId48"/>
      <p:italic r:id="rId49"/>
      <p:boldItalic r:id="rId50"/>
    </p:embeddedFont>
    <p:embeddedFont>
      <p:font typeface="Mali" panose="020B0604020202020204" charset="-34"/>
      <p:regular r:id="rId51"/>
      <p:bold r:id="rId52"/>
      <p:italic r:id="rId53"/>
      <p:boldItalic r:id="rId54"/>
    </p:embeddedFont>
    <p:embeddedFont>
      <p:font typeface="Nunito Light" panose="020B0604020202020204" charset="0"/>
      <p:regular r:id="rId55"/>
      <p:bold r:id="rId56"/>
      <p:italic r:id="rId57"/>
      <p:boldItalic r:id="rId58"/>
    </p:embeddedFont>
    <p:embeddedFont>
      <p:font typeface="Open Sans" panose="020B0604020202020204" charset="0"/>
      <p:regular r:id="rId59"/>
      <p:bold r:id="rId60"/>
      <p:italic r:id="rId61"/>
      <p:boldItalic r:id="rId62"/>
    </p:embeddedFont>
    <p:embeddedFont>
      <p:font typeface="Proxima Nova" panose="020B0604020202020204" charset="0"/>
      <p:regular r:id="rId63"/>
      <p:bold r:id="rId64"/>
      <p:italic r:id="rId65"/>
      <p:boldItalic r:id="rId66"/>
    </p:embeddedFont>
    <p:embeddedFont>
      <p:font typeface="Raleway" panose="020B0604020202020204" charset="0"/>
      <p:regular r:id="rId67"/>
      <p:bold r:id="rId68"/>
      <p:italic r:id="rId69"/>
      <p:boldItalic r:id="rId70"/>
    </p:embeddedFont>
    <p:embeddedFont>
      <p:font typeface="Roboto" panose="020B060402020202020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14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font" Target="fonts/font2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pr.org/sections/goatsandsoda/2020/02/28/809580453/just-for-kids-a-comic-exploring-the-new-coronaviru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c.gov/handwashing/pdf/hand-sanitizer-factsheet.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dc.gov/coronavirus/2019-ncov/index.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3-minute radio clip</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814745d353_0_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814745d35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7150aac9d9_8_77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7150aac9d9_8_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814745d353_0_10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814745d35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712728f476_2_4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712728f476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712728f476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712728f4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14745d353_0_5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14745d35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712728f476_3_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712728f476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712728f476_1_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712728f476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814745d353_0_1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814745d353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814745d353_0_8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814745d35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CDC hand sanitizer fact sheet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14745d353_1_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814745d353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712728f476_2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712728f47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notes: make time to have students to wash hands often.  (before meals, when you get home, before and after using shared materials,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814745d353_0_2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814745d35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814745d353_0_3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814745d353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150aac9d9_8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150aac9d9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7150aac9d9_8_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7150aac9d9_8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7150aac9d9_8_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7150aac9d9_8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712728f476_3_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712728f476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814745d353_0_5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814745d353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14745d353_0_6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14745d353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Teachers: It may be more hurtful than helpful to mention specifically that people have been discriminatory toward Italians and Chinese. It plants the idea in students’ heads. If they bring it up, however, then remind them what xenophobia is, that there’s a long history of it. Address questions calmly, directly. Example: “No, it’s not dangerous to open packages from China. Definitely not.”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814745d353_0_9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814745d353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7150aac9d9_32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7150aac9d9_3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814745d353_0_12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814745d353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7127290ac7_5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7127290ac7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712728f476_2_4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712728f476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7150aac9d9_8_78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7150aac9d9_8_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712728f476_2_3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712728f476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14745d353_1_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814745d353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814745d353_1_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814745d353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814745d353_0_8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814745d35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7150aac9d9_8_8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7150aac9d9_8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7150aac9d9_8_80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7150aac9d9_8_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814745d353_1_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814745d35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712728f476_4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712728f476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12728f476_2_5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712728f476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712728f476_2_6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712728f476_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712728f476_2_8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712728f476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814745d353_1_1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814745d35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712728f476_6_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712728f476_6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CDC: </a:t>
            </a:r>
            <a:r>
              <a:rPr lang="en" u="sng">
                <a:solidFill>
                  <a:schemeClr val="hlink"/>
                </a:solidFill>
                <a:hlinkClick r:id="rId3"/>
              </a:rPr>
              <a:t>https://www.cdc.gov/coronavirus/2019-ncov/index.html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606f1c2d_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814745d353_0_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814745d35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814745d353_0_3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814745d35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12" name="Google Shape;12;p2"/>
          <p:cNvSpPr txBox="1">
            <a:spLocks noGrp="1"/>
          </p:cNvSpPr>
          <p:nvPr>
            <p:ph type="subTitle" idx="1"/>
          </p:nvPr>
        </p:nvSpPr>
        <p:spPr>
          <a:xfrm>
            <a:off x="311700" y="3165823"/>
            <a:ext cx="8520600" cy="73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67925"/>
            <a:ext cx="8520600" cy="198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1000"/>
              <a:buNone/>
              <a:defRPr sz="11000">
                <a:solidFill>
                  <a:schemeClr val="dk1"/>
                </a:solidFill>
              </a:defRPr>
            </a:lvl1pPr>
            <a:lvl2pPr lvl="1" algn="ctr" rtl="0">
              <a:spcBef>
                <a:spcPts val="0"/>
              </a:spcBef>
              <a:spcAft>
                <a:spcPts val="0"/>
              </a:spcAft>
              <a:buClr>
                <a:schemeClr val="dk1"/>
              </a:buClr>
              <a:buSzPts val="11000"/>
              <a:buNone/>
              <a:defRPr sz="11000">
                <a:solidFill>
                  <a:schemeClr val="dk1"/>
                </a:solidFill>
              </a:defRPr>
            </a:lvl2pPr>
            <a:lvl3pPr lvl="2" algn="ctr" rtl="0">
              <a:spcBef>
                <a:spcPts val="0"/>
              </a:spcBef>
              <a:spcAft>
                <a:spcPts val="0"/>
              </a:spcAft>
              <a:buClr>
                <a:schemeClr val="dk1"/>
              </a:buClr>
              <a:buSzPts val="11000"/>
              <a:buNone/>
              <a:defRPr sz="11000">
                <a:solidFill>
                  <a:schemeClr val="dk1"/>
                </a:solidFill>
              </a:defRPr>
            </a:lvl3pPr>
            <a:lvl4pPr lvl="3" algn="ctr" rtl="0">
              <a:spcBef>
                <a:spcPts val="0"/>
              </a:spcBef>
              <a:spcAft>
                <a:spcPts val="0"/>
              </a:spcAft>
              <a:buClr>
                <a:schemeClr val="dk1"/>
              </a:buClr>
              <a:buSzPts val="11000"/>
              <a:buNone/>
              <a:defRPr sz="11000">
                <a:solidFill>
                  <a:schemeClr val="dk1"/>
                </a:solidFill>
              </a:defRPr>
            </a:lvl4pPr>
            <a:lvl5pPr lvl="4" algn="ctr" rtl="0">
              <a:spcBef>
                <a:spcPts val="0"/>
              </a:spcBef>
              <a:spcAft>
                <a:spcPts val="0"/>
              </a:spcAft>
              <a:buClr>
                <a:schemeClr val="dk1"/>
              </a:buClr>
              <a:buSzPts val="11000"/>
              <a:buNone/>
              <a:defRPr sz="11000">
                <a:solidFill>
                  <a:schemeClr val="dk1"/>
                </a:solidFill>
              </a:defRPr>
            </a:lvl5pPr>
            <a:lvl6pPr lvl="5" algn="ctr" rtl="0">
              <a:spcBef>
                <a:spcPts val="0"/>
              </a:spcBef>
              <a:spcAft>
                <a:spcPts val="0"/>
              </a:spcAft>
              <a:buClr>
                <a:schemeClr val="dk1"/>
              </a:buClr>
              <a:buSzPts val="11000"/>
              <a:buNone/>
              <a:defRPr sz="11000">
                <a:solidFill>
                  <a:schemeClr val="dk1"/>
                </a:solidFill>
              </a:defRPr>
            </a:lvl6pPr>
            <a:lvl7pPr lvl="6" algn="ctr" rtl="0">
              <a:spcBef>
                <a:spcPts val="0"/>
              </a:spcBef>
              <a:spcAft>
                <a:spcPts val="0"/>
              </a:spcAft>
              <a:buClr>
                <a:schemeClr val="dk1"/>
              </a:buClr>
              <a:buSzPts val="11000"/>
              <a:buNone/>
              <a:defRPr sz="11000">
                <a:solidFill>
                  <a:schemeClr val="dk1"/>
                </a:solidFill>
              </a:defRPr>
            </a:lvl7pPr>
            <a:lvl8pPr lvl="7" algn="ctr" rtl="0">
              <a:spcBef>
                <a:spcPts val="0"/>
              </a:spcBef>
              <a:spcAft>
                <a:spcPts val="0"/>
              </a:spcAft>
              <a:buClr>
                <a:schemeClr val="dk1"/>
              </a:buClr>
              <a:buSzPts val="11000"/>
              <a:buNone/>
              <a:defRPr sz="11000">
                <a:solidFill>
                  <a:schemeClr val="dk1"/>
                </a:solidFill>
              </a:defRPr>
            </a:lvl8pPr>
            <a:lvl9pPr lvl="8" algn="ctr" rtl="0">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a:spLocks noGrp="1"/>
          </p:cNvSpPr>
          <p:nvPr>
            <p:ph type="body" idx="1"/>
          </p:nvPr>
        </p:nvSpPr>
        <p:spPr>
          <a:xfrm>
            <a:off x="311700" y="3224250"/>
            <a:ext cx="85206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52"/>
        <p:cNvGrpSpPr/>
        <p:nvPr/>
      </p:nvGrpSpPr>
      <p:grpSpPr>
        <a:xfrm>
          <a:off x="0" y="0"/>
          <a:ext cx="0" cy="0"/>
          <a:chOff x="0" y="0"/>
          <a:chExt cx="0" cy="0"/>
        </a:xfrm>
      </p:grpSpPr>
      <p:sp>
        <p:nvSpPr>
          <p:cNvPr id="53" name="Google Shape;53;p13"/>
          <p:cNvSpPr txBox="1">
            <a:spLocks noGrp="1"/>
          </p:cNvSpPr>
          <p:nvPr>
            <p:ph type="ctrTitle"/>
          </p:nvPr>
        </p:nvSpPr>
        <p:spPr>
          <a:xfrm>
            <a:off x="829000" y="772625"/>
            <a:ext cx="7146900" cy="11598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grpSp>
        <p:nvGrpSpPr>
          <p:cNvPr id="54" name="Google Shape;54;p13"/>
          <p:cNvGrpSpPr/>
          <p:nvPr/>
        </p:nvGrpSpPr>
        <p:grpSpPr>
          <a:xfrm>
            <a:off x="3409171" y="2429676"/>
            <a:ext cx="5318543" cy="7882145"/>
            <a:chOff x="3485371" y="1424851"/>
            <a:chExt cx="5318543" cy="7882145"/>
          </a:xfrm>
        </p:grpSpPr>
        <p:grpSp>
          <p:nvGrpSpPr>
            <p:cNvPr id="55" name="Google Shape;55;p13"/>
            <p:cNvGrpSpPr/>
            <p:nvPr/>
          </p:nvGrpSpPr>
          <p:grpSpPr>
            <a:xfrm>
              <a:off x="3485371" y="1958251"/>
              <a:ext cx="468816" cy="7120145"/>
              <a:chOff x="1447800" y="152400"/>
              <a:chExt cx="318597" cy="4838699"/>
            </a:xfrm>
          </p:grpSpPr>
          <p:sp>
            <p:nvSpPr>
              <p:cNvPr id="56" name="Google Shape;56;p1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 name="Google Shape;57;p1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8" name="Google Shape;58;p13"/>
            <p:cNvGrpSpPr/>
            <p:nvPr/>
          </p:nvGrpSpPr>
          <p:grpSpPr>
            <a:xfrm>
              <a:off x="3808592" y="1577251"/>
              <a:ext cx="468816" cy="7120145"/>
              <a:chOff x="1600200" y="152400"/>
              <a:chExt cx="318597" cy="4838699"/>
            </a:xfrm>
          </p:grpSpPr>
          <p:sp>
            <p:nvSpPr>
              <p:cNvPr id="59" name="Google Shape;59;p1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 name="Google Shape;60;p1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1" name="Google Shape;61;p13"/>
            <p:cNvGrpSpPr/>
            <p:nvPr/>
          </p:nvGrpSpPr>
          <p:grpSpPr>
            <a:xfrm>
              <a:off x="4131812" y="2186851"/>
              <a:ext cx="468816" cy="7120145"/>
              <a:chOff x="533400" y="152400"/>
              <a:chExt cx="318597" cy="4838699"/>
            </a:xfrm>
          </p:grpSpPr>
          <p:sp>
            <p:nvSpPr>
              <p:cNvPr id="62" name="Google Shape;62;p1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3" name="Google Shape;63;p1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4" name="Google Shape;64;p13"/>
            <p:cNvGrpSpPr/>
            <p:nvPr/>
          </p:nvGrpSpPr>
          <p:grpSpPr>
            <a:xfrm>
              <a:off x="4455033" y="1729651"/>
              <a:ext cx="468816" cy="7120145"/>
              <a:chOff x="685800" y="152400"/>
              <a:chExt cx="318597" cy="4838699"/>
            </a:xfrm>
          </p:grpSpPr>
          <p:sp>
            <p:nvSpPr>
              <p:cNvPr id="65" name="Google Shape;65;p1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 name="Google Shape;66;p1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7" name="Google Shape;67;p13"/>
            <p:cNvGrpSpPr/>
            <p:nvPr/>
          </p:nvGrpSpPr>
          <p:grpSpPr>
            <a:xfrm>
              <a:off x="4778254" y="1424851"/>
              <a:ext cx="468816" cy="7120145"/>
              <a:chOff x="838200" y="152400"/>
              <a:chExt cx="318597" cy="4838699"/>
            </a:xfrm>
          </p:grpSpPr>
          <p:sp>
            <p:nvSpPr>
              <p:cNvPr id="68" name="Google Shape;68;p1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 name="Google Shape;69;p1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0" name="Google Shape;70;p13"/>
            <p:cNvGrpSpPr/>
            <p:nvPr/>
          </p:nvGrpSpPr>
          <p:grpSpPr>
            <a:xfrm>
              <a:off x="5101474" y="1882051"/>
              <a:ext cx="468816" cy="7120145"/>
              <a:chOff x="990600" y="152400"/>
              <a:chExt cx="318597" cy="4838699"/>
            </a:xfrm>
          </p:grpSpPr>
          <p:sp>
            <p:nvSpPr>
              <p:cNvPr id="71" name="Google Shape;71;p1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 name="Google Shape;72;p1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3" name="Google Shape;73;p13"/>
            <p:cNvGrpSpPr/>
            <p:nvPr/>
          </p:nvGrpSpPr>
          <p:grpSpPr>
            <a:xfrm>
              <a:off x="5424695" y="1729651"/>
              <a:ext cx="468816" cy="7120145"/>
              <a:chOff x="3663063" y="152400"/>
              <a:chExt cx="318597" cy="4838699"/>
            </a:xfrm>
          </p:grpSpPr>
          <p:sp>
            <p:nvSpPr>
              <p:cNvPr id="74" name="Google Shape;74;p1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 name="Google Shape;75;p1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6" name="Google Shape;76;p13"/>
            <p:cNvGrpSpPr/>
            <p:nvPr/>
          </p:nvGrpSpPr>
          <p:grpSpPr>
            <a:xfrm>
              <a:off x="5747916" y="2034451"/>
              <a:ext cx="468816" cy="7120145"/>
              <a:chOff x="1295400" y="152400"/>
              <a:chExt cx="318597" cy="4838699"/>
            </a:xfrm>
          </p:grpSpPr>
          <p:sp>
            <p:nvSpPr>
              <p:cNvPr id="77" name="Google Shape;77;p1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8" name="Google Shape;78;p1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79" name="Google Shape;79;p13"/>
            <p:cNvGrpSpPr/>
            <p:nvPr/>
          </p:nvGrpSpPr>
          <p:grpSpPr>
            <a:xfrm>
              <a:off x="6072553" y="1958251"/>
              <a:ext cx="468816" cy="7120145"/>
              <a:chOff x="1447800" y="152400"/>
              <a:chExt cx="318597" cy="4838699"/>
            </a:xfrm>
          </p:grpSpPr>
          <p:sp>
            <p:nvSpPr>
              <p:cNvPr id="80" name="Google Shape;80;p1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1" name="Google Shape;81;p1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82" name="Google Shape;82;p13"/>
            <p:cNvGrpSpPr/>
            <p:nvPr/>
          </p:nvGrpSpPr>
          <p:grpSpPr>
            <a:xfrm>
              <a:off x="6395774" y="1653451"/>
              <a:ext cx="468816" cy="7120145"/>
              <a:chOff x="1600200" y="152400"/>
              <a:chExt cx="318597" cy="4838699"/>
            </a:xfrm>
          </p:grpSpPr>
          <p:sp>
            <p:nvSpPr>
              <p:cNvPr id="83" name="Google Shape;83;p1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4" name="Google Shape;84;p1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85" name="Google Shape;85;p13"/>
            <p:cNvGrpSpPr/>
            <p:nvPr/>
          </p:nvGrpSpPr>
          <p:grpSpPr>
            <a:xfrm>
              <a:off x="6718994" y="1424851"/>
              <a:ext cx="468816" cy="7120145"/>
              <a:chOff x="533400" y="152400"/>
              <a:chExt cx="318597" cy="4838699"/>
            </a:xfrm>
          </p:grpSpPr>
          <p:sp>
            <p:nvSpPr>
              <p:cNvPr id="86" name="Google Shape;86;p1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7" name="Google Shape;87;p1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88" name="Google Shape;88;p13"/>
            <p:cNvGrpSpPr/>
            <p:nvPr/>
          </p:nvGrpSpPr>
          <p:grpSpPr>
            <a:xfrm>
              <a:off x="7042215" y="1501051"/>
              <a:ext cx="468816" cy="7120145"/>
              <a:chOff x="685800" y="152400"/>
              <a:chExt cx="318597" cy="4838699"/>
            </a:xfrm>
          </p:grpSpPr>
          <p:sp>
            <p:nvSpPr>
              <p:cNvPr id="89" name="Google Shape;89;p1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0" name="Google Shape;90;p1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91" name="Google Shape;91;p13"/>
            <p:cNvGrpSpPr/>
            <p:nvPr/>
          </p:nvGrpSpPr>
          <p:grpSpPr>
            <a:xfrm>
              <a:off x="7365436" y="1882051"/>
              <a:ext cx="468816" cy="7120145"/>
              <a:chOff x="838200" y="152400"/>
              <a:chExt cx="318597" cy="4838699"/>
            </a:xfrm>
          </p:grpSpPr>
          <p:sp>
            <p:nvSpPr>
              <p:cNvPr id="92" name="Google Shape;92;p1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3" name="Google Shape;93;p1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94" name="Google Shape;94;p13"/>
            <p:cNvGrpSpPr/>
            <p:nvPr/>
          </p:nvGrpSpPr>
          <p:grpSpPr>
            <a:xfrm>
              <a:off x="7688656" y="1424851"/>
              <a:ext cx="468816" cy="7120145"/>
              <a:chOff x="990600" y="152400"/>
              <a:chExt cx="318597" cy="4838699"/>
            </a:xfrm>
          </p:grpSpPr>
          <p:sp>
            <p:nvSpPr>
              <p:cNvPr id="95" name="Google Shape;95;p1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6" name="Google Shape;96;p1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97" name="Google Shape;97;p13"/>
            <p:cNvGrpSpPr/>
            <p:nvPr/>
          </p:nvGrpSpPr>
          <p:grpSpPr>
            <a:xfrm>
              <a:off x="8011877" y="2186851"/>
              <a:ext cx="468816" cy="7120145"/>
              <a:chOff x="3663063" y="152400"/>
              <a:chExt cx="318597" cy="4838699"/>
            </a:xfrm>
          </p:grpSpPr>
          <p:sp>
            <p:nvSpPr>
              <p:cNvPr id="98" name="Google Shape;98;p1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9" name="Google Shape;99;p1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00" name="Google Shape;100;p13"/>
            <p:cNvGrpSpPr/>
            <p:nvPr/>
          </p:nvGrpSpPr>
          <p:grpSpPr>
            <a:xfrm>
              <a:off x="8335098" y="1805851"/>
              <a:ext cx="468816" cy="7120145"/>
              <a:chOff x="1295400" y="152400"/>
              <a:chExt cx="318597" cy="4838699"/>
            </a:xfrm>
          </p:grpSpPr>
          <p:sp>
            <p:nvSpPr>
              <p:cNvPr id="101" name="Google Shape;101;p1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2" name="Google Shape;102;p1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pencil - Light paper">
  <p:cSld name="BLANK_1_1">
    <p:bg>
      <p:bgPr>
        <a:solidFill>
          <a:schemeClr val="accent5"/>
        </a:solidFill>
        <a:effectLst/>
      </p:bgPr>
    </p:bg>
    <p:spTree>
      <p:nvGrpSpPr>
        <p:cNvPr id="1" name="Shape 103"/>
        <p:cNvGrpSpPr/>
        <p:nvPr/>
      </p:nvGrpSpPr>
      <p:grpSpPr>
        <a:xfrm>
          <a:off x="0" y="0"/>
          <a:ext cx="0" cy="0"/>
          <a:chOff x="0" y="0"/>
          <a:chExt cx="0" cy="0"/>
        </a:xfrm>
      </p:grpSpPr>
      <p:pic>
        <p:nvPicPr>
          <p:cNvPr id="104" name="Google Shape;104;p14"/>
          <p:cNvPicPr preferRelativeResize="0"/>
          <p:nvPr/>
        </p:nvPicPr>
        <p:blipFill>
          <a:blip r:embed="rId2">
            <a:alphaModFix/>
          </a:blip>
          <a:stretch>
            <a:fillRect/>
          </a:stretch>
        </p:blipFill>
        <p:spPr>
          <a:xfrm>
            <a:off x="0" y="0"/>
            <a:ext cx="9144005" cy="5143500"/>
          </a:xfrm>
          <a:prstGeom prst="rect">
            <a:avLst/>
          </a:prstGeom>
          <a:noFill/>
          <a:ln>
            <a:noFill/>
          </a:ln>
        </p:spPr>
      </p:pic>
      <p:sp>
        <p:nvSpPr>
          <p:cNvPr id="105" name="Google Shape;105;p14"/>
          <p:cNvSpPr txBox="1">
            <a:spLocks noGrp="1"/>
          </p:cNvSpPr>
          <p:nvPr>
            <p:ph type="sldNum" idx="12"/>
          </p:nvPr>
        </p:nvSpPr>
        <p:spPr>
          <a:xfrm>
            <a:off x="8665029" y="127279"/>
            <a:ext cx="326700" cy="272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06"/>
        <p:cNvGrpSpPr/>
        <p:nvPr/>
      </p:nvGrpSpPr>
      <p:grpSpPr>
        <a:xfrm>
          <a:off x="0" y="0"/>
          <a:ext cx="0" cy="0"/>
          <a:chOff x="0" y="0"/>
          <a:chExt cx="0" cy="0"/>
        </a:xfrm>
      </p:grpSpPr>
      <p:sp>
        <p:nvSpPr>
          <p:cNvPr id="107" name="Google Shape;107;p15"/>
          <p:cNvSpPr txBox="1">
            <a:spLocks noGrp="1"/>
          </p:cNvSpPr>
          <p:nvPr>
            <p:ph type="body" idx="1"/>
          </p:nvPr>
        </p:nvSpPr>
        <p:spPr>
          <a:xfrm>
            <a:off x="1652750" y="2161800"/>
            <a:ext cx="5838300" cy="819900"/>
          </a:xfrm>
          <a:prstGeom prst="rect">
            <a:avLst/>
          </a:prstGeom>
        </p:spPr>
        <p:txBody>
          <a:bodyPr spcFirstLastPara="1" wrap="square" lIns="91425" tIns="91425" rIns="91425" bIns="91425" anchor="ctr" anchorCtr="0">
            <a:noAutofit/>
          </a:bodyPr>
          <a:lstStyle>
            <a:lvl1pPr marL="457200" lvl="0" indent="-406400" algn="ctr" rtl="0">
              <a:lnSpc>
                <a:spcPct val="115000"/>
              </a:lnSpc>
              <a:spcBef>
                <a:spcPts val="0"/>
              </a:spcBef>
              <a:spcAft>
                <a:spcPts val="0"/>
              </a:spcAft>
              <a:buSzPts val="2800"/>
              <a:buFont typeface="Mali"/>
              <a:buChar char="●"/>
              <a:defRPr sz="2800">
                <a:latin typeface="Mali"/>
                <a:ea typeface="Mali"/>
                <a:cs typeface="Mali"/>
                <a:sym typeface="Mali"/>
              </a:defRPr>
            </a:lvl1pPr>
            <a:lvl2pPr marL="914400" lvl="1" indent="-406400" algn="ctr" rtl="0">
              <a:lnSpc>
                <a:spcPct val="115000"/>
              </a:lnSpc>
              <a:spcBef>
                <a:spcPts val="1600"/>
              </a:spcBef>
              <a:spcAft>
                <a:spcPts val="0"/>
              </a:spcAft>
              <a:buSzPts val="2800"/>
              <a:buFont typeface="Mali"/>
              <a:buChar char="○"/>
              <a:defRPr sz="2800">
                <a:latin typeface="Mali"/>
                <a:ea typeface="Mali"/>
                <a:cs typeface="Mali"/>
                <a:sym typeface="Mali"/>
              </a:defRPr>
            </a:lvl2pPr>
            <a:lvl3pPr marL="1371600" lvl="2" indent="-406400" algn="ctr" rtl="0">
              <a:lnSpc>
                <a:spcPct val="115000"/>
              </a:lnSpc>
              <a:spcBef>
                <a:spcPts val="1600"/>
              </a:spcBef>
              <a:spcAft>
                <a:spcPts val="0"/>
              </a:spcAft>
              <a:buSzPts val="2800"/>
              <a:buFont typeface="Mali"/>
              <a:buChar char="■"/>
              <a:defRPr sz="2800">
                <a:latin typeface="Mali"/>
                <a:ea typeface="Mali"/>
                <a:cs typeface="Mali"/>
                <a:sym typeface="Mali"/>
              </a:defRPr>
            </a:lvl3pPr>
            <a:lvl4pPr marL="1828800" lvl="3" indent="-406400" algn="ctr" rtl="0">
              <a:lnSpc>
                <a:spcPct val="115000"/>
              </a:lnSpc>
              <a:spcBef>
                <a:spcPts val="1600"/>
              </a:spcBef>
              <a:spcAft>
                <a:spcPts val="0"/>
              </a:spcAft>
              <a:buSzPts val="2800"/>
              <a:buFont typeface="Mali"/>
              <a:buChar char="●"/>
              <a:defRPr sz="2800">
                <a:latin typeface="Mali"/>
                <a:ea typeface="Mali"/>
                <a:cs typeface="Mali"/>
                <a:sym typeface="Mali"/>
              </a:defRPr>
            </a:lvl4pPr>
            <a:lvl5pPr marL="2286000" lvl="4" indent="-406400" algn="ctr" rtl="0">
              <a:lnSpc>
                <a:spcPct val="115000"/>
              </a:lnSpc>
              <a:spcBef>
                <a:spcPts val="1600"/>
              </a:spcBef>
              <a:spcAft>
                <a:spcPts val="0"/>
              </a:spcAft>
              <a:buSzPts val="2800"/>
              <a:buFont typeface="Mali"/>
              <a:buChar char="○"/>
              <a:defRPr sz="2800">
                <a:latin typeface="Mali"/>
                <a:ea typeface="Mali"/>
                <a:cs typeface="Mali"/>
                <a:sym typeface="Mali"/>
              </a:defRPr>
            </a:lvl5pPr>
            <a:lvl6pPr marL="2743200" lvl="5" indent="-406400" algn="ctr" rtl="0">
              <a:lnSpc>
                <a:spcPct val="115000"/>
              </a:lnSpc>
              <a:spcBef>
                <a:spcPts val="1600"/>
              </a:spcBef>
              <a:spcAft>
                <a:spcPts val="0"/>
              </a:spcAft>
              <a:buSzPts val="2800"/>
              <a:buFont typeface="Mali"/>
              <a:buChar char="■"/>
              <a:defRPr sz="2800">
                <a:latin typeface="Mali"/>
                <a:ea typeface="Mali"/>
                <a:cs typeface="Mali"/>
                <a:sym typeface="Mali"/>
              </a:defRPr>
            </a:lvl6pPr>
            <a:lvl7pPr marL="3200400" lvl="6" indent="-406400" algn="ctr" rtl="0">
              <a:lnSpc>
                <a:spcPct val="115000"/>
              </a:lnSpc>
              <a:spcBef>
                <a:spcPts val="1600"/>
              </a:spcBef>
              <a:spcAft>
                <a:spcPts val="0"/>
              </a:spcAft>
              <a:buSzPts val="2800"/>
              <a:buFont typeface="Mali"/>
              <a:buChar char="●"/>
              <a:defRPr sz="2800">
                <a:latin typeface="Mali"/>
                <a:ea typeface="Mali"/>
                <a:cs typeface="Mali"/>
                <a:sym typeface="Mali"/>
              </a:defRPr>
            </a:lvl7pPr>
            <a:lvl8pPr marL="3657600" lvl="7" indent="-406400" algn="ctr" rtl="0">
              <a:lnSpc>
                <a:spcPct val="115000"/>
              </a:lnSpc>
              <a:spcBef>
                <a:spcPts val="1600"/>
              </a:spcBef>
              <a:spcAft>
                <a:spcPts val="0"/>
              </a:spcAft>
              <a:buSzPts val="2800"/>
              <a:buFont typeface="Mali"/>
              <a:buChar char="○"/>
              <a:defRPr sz="2800">
                <a:latin typeface="Mali"/>
                <a:ea typeface="Mali"/>
                <a:cs typeface="Mali"/>
                <a:sym typeface="Mali"/>
              </a:defRPr>
            </a:lvl8pPr>
            <a:lvl9pPr marL="4114800" lvl="8" indent="-406400" algn="ctr" rtl="0">
              <a:lnSpc>
                <a:spcPct val="115000"/>
              </a:lnSpc>
              <a:spcBef>
                <a:spcPts val="1600"/>
              </a:spcBef>
              <a:spcAft>
                <a:spcPts val="1600"/>
              </a:spcAft>
              <a:buSzPts val="2800"/>
              <a:buFont typeface="Mali"/>
              <a:buChar char="■"/>
              <a:defRPr sz="2800">
                <a:latin typeface="Mali"/>
                <a:ea typeface="Mali"/>
                <a:cs typeface="Mali"/>
                <a:sym typeface="Mali"/>
              </a:defRPr>
            </a:lvl9pPr>
          </a:lstStyle>
          <a:p>
            <a:endParaRPr/>
          </a:p>
        </p:txBody>
      </p:sp>
      <p:sp>
        <p:nvSpPr>
          <p:cNvPr id="108" name="Google Shape;108;p15"/>
          <p:cNvSpPr txBox="1">
            <a:spLocks noGrp="1"/>
          </p:cNvSpPr>
          <p:nvPr>
            <p:ph type="sldNum" idx="12"/>
          </p:nvPr>
        </p:nvSpPr>
        <p:spPr>
          <a:xfrm>
            <a:off x="8665029" y="127279"/>
            <a:ext cx="326700" cy="272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09" name="Google Shape;109;p15"/>
          <p:cNvGrpSpPr/>
          <p:nvPr/>
        </p:nvGrpSpPr>
        <p:grpSpPr>
          <a:xfrm rot="599924">
            <a:off x="3521476" y="4047637"/>
            <a:ext cx="468832" cy="7120389"/>
            <a:chOff x="1447800" y="152400"/>
            <a:chExt cx="318597" cy="4838699"/>
          </a:xfrm>
        </p:grpSpPr>
        <p:sp>
          <p:nvSpPr>
            <p:cNvPr id="110" name="Google Shape;110;p1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1" name="Google Shape;111;p1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12" name="Google Shape;112;p15"/>
          <p:cNvGrpSpPr/>
          <p:nvPr/>
        </p:nvGrpSpPr>
        <p:grpSpPr>
          <a:xfrm rot="1200084">
            <a:off x="1203519" y="3607342"/>
            <a:ext cx="468801" cy="7119911"/>
            <a:chOff x="1600200" y="152400"/>
            <a:chExt cx="318597" cy="4838699"/>
          </a:xfrm>
        </p:grpSpPr>
        <p:sp>
          <p:nvSpPr>
            <p:cNvPr id="113" name="Google Shape;113;p1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4" name="Google Shape;114;p1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15" name="Google Shape;115;p15"/>
          <p:cNvGrpSpPr/>
          <p:nvPr/>
        </p:nvGrpSpPr>
        <p:grpSpPr>
          <a:xfrm rot="1799848">
            <a:off x="34414" y="3701307"/>
            <a:ext cx="468820" cy="7120207"/>
            <a:chOff x="533400" y="152400"/>
            <a:chExt cx="318597" cy="4838699"/>
          </a:xfrm>
        </p:grpSpPr>
        <p:sp>
          <p:nvSpPr>
            <p:cNvPr id="116" name="Google Shape;116;p1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7" name="Google Shape;117;p1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18" name="Google Shape;118;p15"/>
          <p:cNvGrpSpPr/>
          <p:nvPr/>
        </p:nvGrpSpPr>
        <p:grpSpPr>
          <a:xfrm rot="2399941">
            <a:off x="-1049427" y="2658217"/>
            <a:ext cx="468795" cy="7119825"/>
            <a:chOff x="685800" y="152400"/>
            <a:chExt cx="318597" cy="4838699"/>
          </a:xfrm>
        </p:grpSpPr>
        <p:sp>
          <p:nvSpPr>
            <p:cNvPr id="119" name="Google Shape;119;p1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0" name="Google Shape;120;p1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21" name="Google Shape;121;p15"/>
          <p:cNvGrpSpPr/>
          <p:nvPr/>
        </p:nvGrpSpPr>
        <p:grpSpPr>
          <a:xfrm rot="2999880">
            <a:off x="-1706982" y="917344"/>
            <a:ext cx="468816" cy="7120136"/>
            <a:chOff x="838200" y="152400"/>
            <a:chExt cx="318597" cy="4838699"/>
          </a:xfrm>
        </p:grpSpPr>
        <p:sp>
          <p:nvSpPr>
            <p:cNvPr id="122" name="Google Shape;122;p1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3" name="Google Shape;123;p1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24" name="Google Shape;124;p15"/>
          <p:cNvGrpSpPr/>
          <p:nvPr/>
        </p:nvGrpSpPr>
        <p:grpSpPr>
          <a:xfrm rot="3600035">
            <a:off x="-2254612" y="80296"/>
            <a:ext cx="468793" cy="7119788"/>
            <a:chOff x="990600" y="152400"/>
            <a:chExt cx="318597" cy="4838699"/>
          </a:xfrm>
        </p:grpSpPr>
        <p:sp>
          <p:nvSpPr>
            <p:cNvPr id="125" name="Google Shape;125;p1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6" name="Google Shape;126;p1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27" name="Google Shape;127;p15"/>
          <p:cNvGrpSpPr/>
          <p:nvPr/>
        </p:nvGrpSpPr>
        <p:grpSpPr>
          <a:xfrm rot="5400000">
            <a:off x="-2254612" y="-2303662"/>
            <a:ext cx="468784" cy="7119661"/>
            <a:chOff x="3663063" y="152400"/>
            <a:chExt cx="318597" cy="4838699"/>
          </a:xfrm>
        </p:grpSpPr>
        <p:sp>
          <p:nvSpPr>
            <p:cNvPr id="128" name="Google Shape;128;p1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9" name="Google Shape;129;p1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30" name="Google Shape;130;p15"/>
          <p:cNvGrpSpPr/>
          <p:nvPr/>
        </p:nvGrpSpPr>
        <p:grpSpPr>
          <a:xfrm rot="4800076">
            <a:off x="-1784050" y="-2583919"/>
            <a:ext cx="468832" cy="7120389"/>
            <a:chOff x="1295400" y="152400"/>
            <a:chExt cx="318597" cy="4838699"/>
          </a:xfrm>
        </p:grpSpPr>
        <p:sp>
          <p:nvSpPr>
            <p:cNvPr id="131" name="Google Shape;131;p1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2" name="Google Shape;132;p1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133" name="Google Shape;133;p15"/>
          <p:cNvGrpSpPr/>
          <p:nvPr/>
        </p:nvGrpSpPr>
        <p:grpSpPr>
          <a:xfrm rot="-10579780">
            <a:off x="6292864" y="-6220883"/>
            <a:ext cx="468822" cy="7120233"/>
            <a:chOff x="1447800" y="152400"/>
            <a:chExt cx="318597" cy="4838699"/>
          </a:xfrm>
        </p:grpSpPr>
        <p:sp>
          <p:nvSpPr>
            <p:cNvPr id="134" name="Google Shape;134;p1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5" name="Google Shape;135;p1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36" name="Google Shape;136;p15"/>
          <p:cNvGrpSpPr/>
          <p:nvPr/>
        </p:nvGrpSpPr>
        <p:grpSpPr>
          <a:xfrm rot="-9950062">
            <a:off x="7352097" y="-5550575"/>
            <a:ext cx="468798" cy="7119870"/>
            <a:chOff x="1600200" y="152400"/>
            <a:chExt cx="318597" cy="4838699"/>
          </a:xfrm>
        </p:grpSpPr>
        <p:sp>
          <p:nvSpPr>
            <p:cNvPr id="137" name="Google Shape;137;p1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8" name="Google Shape;138;p1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39" name="Google Shape;139;p15"/>
          <p:cNvGrpSpPr/>
          <p:nvPr/>
        </p:nvGrpSpPr>
        <p:grpSpPr>
          <a:xfrm rot="-8674393">
            <a:off x="9511353" y="-5246133"/>
            <a:ext cx="468831" cy="7120371"/>
            <a:chOff x="533400" y="152400"/>
            <a:chExt cx="318597" cy="4838699"/>
          </a:xfrm>
        </p:grpSpPr>
        <p:sp>
          <p:nvSpPr>
            <p:cNvPr id="140" name="Google Shape;140;p1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1" name="Google Shape;141;p1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42" name="Google Shape;142;p15"/>
          <p:cNvGrpSpPr/>
          <p:nvPr/>
        </p:nvGrpSpPr>
        <p:grpSpPr>
          <a:xfrm rot="-7873507">
            <a:off x="10561410" y="-3573826"/>
            <a:ext cx="468793" cy="7119801"/>
            <a:chOff x="685800" y="152400"/>
            <a:chExt cx="318597" cy="4838699"/>
          </a:xfrm>
        </p:grpSpPr>
        <p:sp>
          <p:nvSpPr>
            <p:cNvPr id="143" name="Google Shape;143;p1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4" name="Google Shape;144;p1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45" name="Google Shape;145;p15"/>
          <p:cNvGrpSpPr/>
          <p:nvPr/>
        </p:nvGrpSpPr>
        <p:grpSpPr>
          <a:xfrm rot="-7606867">
            <a:off x="10496000" y="-2583904"/>
            <a:ext cx="468829" cy="7120347"/>
            <a:chOff x="838200" y="152400"/>
            <a:chExt cx="318597" cy="4838699"/>
          </a:xfrm>
        </p:grpSpPr>
        <p:sp>
          <p:nvSpPr>
            <p:cNvPr id="146" name="Google Shape;146;p1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7" name="Google Shape;147;p1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48" name="Google Shape;148;p15"/>
          <p:cNvGrpSpPr/>
          <p:nvPr/>
        </p:nvGrpSpPr>
        <p:grpSpPr>
          <a:xfrm rot="-5400000">
            <a:off x="11193572" y="80361"/>
            <a:ext cx="468784" cy="7119661"/>
            <a:chOff x="990600" y="152400"/>
            <a:chExt cx="318597" cy="4838699"/>
          </a:xfrm>
        </p:grpSpPr>
        <p:sp>
          <p:nvSpPr>
            <p:cNvPr id="149" name="Google Shape;149;p1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0" name="Google Shape;150;p1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51" name="Google Shape;151;p15"/>
          <p:cNvGrpSpPr/>
          <p:nvPr/>
        </p:nvGrpSpPr>
        <p:grpSpPr>
          <a:xfrm rot="-5400000">
            <a:off x="11650769" y="454778"/>
            <a:ext cx="468784" cy="7119661"/>
            <a:chOff x="3663063" y="152400"/>
            <a:chExt cx="318597" cy="4838699"/>
          </a:xfrm>
        </p:grpSpPr>
        <p:sp>
          <p:nvSpPr>
            <p:cNvPr id="152" name="Google Shape;152;p1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3" name="Google Shape;153;p1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54" name="Google Shape;154;p15"/>
          <p:cNvGrpSpPr/>
          <p:nvPr/>
        </p:nvGrpSpPr>
        <p:grpSpPr>
          <a:xfrm rot="-3998544">
            <a:off x="10865416" y="2410833"/>
            <a:ext cx="468813" cy="7120102"/>
            <a:chOff x="1295400" y="152400"/>
            <a:chExt cx="318597" cy="4838699"/>
          </a:xfrm>
        </p:grpSpPr>
        <p:sp>
          <p:nvSpPr>
            <p:cNvPr id="155" name="Google Shape;155;p1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6" name="Google Shape;156;p15"/>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pencil - Dark paper">
  <p:cSld name="BLANK_1_1_1">
    <p:bg>
      <p:bgPr>
        <a:solidFill>
          <a:schemeClr val="accent5"/>
        </a:solidFill>
        <a:effectLst/>
      </p:bgPr>
    </p:bg>
    <p:spTree>
      <p:nvGrpSpPr>
        <p:cNvPr id="1" name="Shape 157"/>
        <p:cNvGrpSpPr/>
        <p:nvPr/>
      </p:nvGrpSpPr>
      <p:grpSpPr>
        <a:xfrm>
          <a:off x="0" y="0"/>
          <a:ext cx="0" cy="0"/>
          <a:chOff x="0" y="0"/>
          <a:chExt cx="0" cy="0"/>
        </a:xfrm>
      </p:grpSpPr>
      <p:pic>
        <p:nvPicPr>
          <p:cNvPr id="158" name="Google Shape;158;p16"/>
          <p:cNvPicPr preferRelativeResize="0"/>
          <p:nvPr/>
        </p:nvPicPr>
        <p:blipFill rotWithShape="1">
          <a:blip r:embed="rId2">
            <a:alphaModFix/>
          </a:blip>
          <a:srcRect/>
          <a:stretch/>
        </p:blipFill>
        <p:spPr>
          <a:xfrm>
            <a:off x="0" y="0"/>
            <a:ext cx="9144005" cy="5143500"/>
          </a:xfrm>
          <a:prstGeom prst="rect">
            <a:avLst/>
          </a:prstGeom>
          <a:noFill/>
          <a:ln>
            <a:noFill/>
          </a:ln>
        </p:spPr>
      </p:pic>
      <p:sp>
        <p:nvSpPr>
          <p:cNvPr id="159" name="Google Shape;159;p16"/>
          <p:cNvSpPr txBox="1">
            <a:spLocks noGrp="1"/>
          </p:cNvSpPr>
          <p:nvPr>
            <p:ph type="sldNum" idx="12"/>
          </p:nvPr>
        </p:nvSpPr>
        <p:spPr>
          <a:xfrm>
            <a:off x="8665029" y="127279"/>
            <a:ext cx="326700" cy="272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480550"/>
            <a:ext cx="8114400" cy="2445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6800"/>
              <a:buNone/>
              <a:defRPr sz="6800">
                <a:solidFill>
                  <a:schemeClr val="lt1"/>
                </a:solidFill>
              </a:defRPr>
            </a:lvl1pPr>
            <a:lvl2pPr lvl="1" rtl="0">
              <a:spcBef>
                <a:spcPts val="0"/>
              </a:spcBef>
              <a:spcAft>
                <a:spcPts val="0"/>
              </a:spcAft>
              <a:buClr>
                <a:schemeClr val="lt1"/>
              </a:buClr>
              <a:buSzPts val="6800"/>
              <a:buNone/>
              <a:defRPr sz="6800">
                <a:solidFill>
                  <a:schemeClr val="lt1"/>
                </a:solidFill>
              </a:defRPr>
            </a:lvl2pPr>
            <a:lvl3pPr lvl="2" rtl="0">
              <a:spcBef>
                <a:spcPts val="0"/>
              </a:spcBef>
              <a:spcAft>
                <a:spcPts val="0"/>
              </a:spcAft>
              <a:buClr>
                <a:schemeClr val="lt1"/>
              </a:buClr>
              <a:buSzPts val="6800"/>
              <a:buNone/>
              <a:defRPr sz="6800">
                <a:solidFill>
                  <a:schemeClr val="lt1"/>
                </a:solidFill>
              </a:defRPr>
            </a:lvl3pPr>
            <a:lvl4pPr lvl="3" rtl="0">
              <a:spcBef>
                <a:spcPts val="0"/>
              </a:spcBef>
              <a:spcAft>
                <a:spcPts val="0"/>
              </a:spcAft>
              <a:buClr>
                <a:schemeClr val="lt1"/>
              </a:buClr>
              <a:buSzPts val="6800"/>
              <a:buNone/>
              <a:defRPr sz="6800">
                <a:solidFill>
                  <a:schemeClr val="lt1"/>
                </a:solidFill>
              </a:defRPr>
            </a:lvl4pPr>
            <a:lvl5pPr lvl="4" rtl="0">
              <a:spcBef>
                <a:spcPts val="0"/>
              </a:spcBef>
              <a:spcAft>
                <a:spcPts val="0"/>
              </a:spcAft>
              <a:buClr>
                <a:schemeClr val="lt1"/>
              </a:buClr>
              <a:buSzPts val="6800"/>
              <a:buNone/>
              <a:defRPr sz="6800">
                <a:solidFill>
                  <a:schemeClr val="lt1"/>
                </a:solidFill>
              </a:defRPr>
            </a:lvl5pPr>
            <a:lvl6pPr lvl="5" rtl="0">
              <a:spcBef>
                <a:spcPts val="0"/>
              </a:spcBef>
              <a:spcAft>
                <a:spcPts val="0"/>
              </a:spcAft>
              <a:buClr>
                <a:schemeClr val="lt1"/>
              </a:buClr>
              <a:buSzPts val="6800"/>
              <a:buNone/>
              <a:defRPr sz="6800">
                <a:solidFill>
                  <a:schemeClr val="lt1"/>
                </a:solidFill>
              </a:defRPr>
            </a:lvl6pPr>
            <a:lvl7pPr lvl="6" rtl="0">
              <a:spcBef>
                <a:spcPts val="0"/>
              </a:spcBef>
              <a:spcAft>
                <a:spcPts val="0"/>
              </a:spcAft>
              <a:buClr>
                <a:schemeClr val="lt1"/>
              </a:buClr>
              <a:buSzPts val="6800"/>
              <a:buNone/>
              <a:defRPr sz="6800">
                <a:solidFill>
                  <a:schemeClr val="lt1"/>
                </a:solidFill>
              </a:defRPr>
            </a:lvl7pPr>
            <a:lvl8pPr lvl="7" rtl="0">
              <a:spcBef>
                <a:spcPts val="0"/>
              </a:spcBef>
              <a:spcAft>
                <a:spcPts val="0"/>
              </a:spcAft>
              <a:buClr>
                <a:schemeClr val="lt1"/>
              </a:buClr>
              <a:buSzPts val="6800"/>
              <a:buNone/>
              <a:defRPr sz="6800">
                <a:solidFill>
                  <a:schemeClr val="lt1"/>
                </a:solidFill>
              </a:defRPr>
            </a:lvl8pPr>
            <a:lvl9pPr lvl="8" rtl="0">
              <a:spcBef>
                <a:spcPts val="0"/>
              </a:spcBef>
              <a:spcAft>
                <a:spcPts val="0"/>
              </a:spcAft>
              <a:buClr>
                <a:schemeClr val="lt1"/>
              </a:buClr>
              <a:buSzPts val="6800"/>
              <a:buNone/>
              <a:defRPr sz="6800">
                <a:solidFill>
                  <a:schemeClr val="lt1"/>
                </a:solidFill>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490875"/>
            <a:ext cx="2808000" cy="3078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838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375599"/>
            <a:ext cx="4045200" cy="155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40" name="Google Shape;40;p9"/>
          <p:cNvSpPr txBox="1">
            <a:spLocks noGrp="1"/>
          </p:cNvSpPr>
          <p:nvPr>
            <p:ph type="subTitle" idx="1"/>
          </p:nvPr>
        </p:nvSpPr>
        <p:spPr>
          <a:xfrm>
            <a:off x="265500" y="2981125"/>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Proxima Nova"/>
                <a:ea typeface="Proxima Nova"/>
                <a:cs typeface="Proxima Nova"/>
                <a:sym typeface="Proxima Nova"/>
              </a:defRPr>
            </a:lvl1pPr>
            <a:lvl2pPr lvl="1" algn="r" rtl="0">
              <a:buNone/>
              <a:defRPr sz="1000">
                <a:solidFill>
                  <a:schemeClr val="dk2"/>
                </a:solidFill>
                <a:latin typeface="Proxima Nova"/>
                <a:ea typeface="Proxima Nova"/>
                <a:cs typeface="Proxima Nova"/>
                <a:sym typeface="Proxima Nova"/>
              </a:defRPr>
            </a:lvl2pPr>
            <a:lvl3pPr lvl="2" algn="r" rtl="0">
              <a:buNone/>
              <a:defRPr sz="1000">
                <a:solidFill>
                  <a:schemeClr val="dk2"/>
                </a:solidFill>
                <a:latin typeface="Proxima Nova"/>
                <a:ea typeface="Proxima Nova"/>
                <a:cs typeface="Proxima Nova"/>
                <a:sym typeface="Proxima Nova"/>
              </a:defRPr>
            </a:lvl3pPr>
            <a:lvl4pPr lvl="3" algn="r" rtl="0">
              <a:buNone/>
              <a:defRPr sz="1000">
                <a:solidFill>
                  <a:schemeClr val="dk2"/>
                </a:solidFill>
                <a:latin typeface="Proxima Nova"/>
                <a:ea typeface="Proxima Nova"/>
                <a:cs typeface="Proxima Nova"/>
                <a:sym typeface="Proxima Nova"/>
              </a:defRPr>
            </a:lvl4pPr>
            <a:lvl5pPr lvl="4" algn="r" rtl="0">
              <a:buNone/>
              <a:defRPr sz="1000">
                <a:solidFill>
                  <a:schemeClr val="dk2"/>
                </a:solidFill>
                <a:latin typeface="Proxima Nova"/>
                <a:ea typeface="Proxima Nova"/>
                <a:cs typeface="Proxima Nova"/>
                <a:sym typeface="Proxima Nova"/>
              </a:defRPr>
            </a:lvl5pPr>
            <a:lvl6pPr lvl="5" algn="r" rtl="0">
              <a:buNone/>
              <a:defRPr sz="1000">
                <a:solidFill>
                  <a:schemeClr val="dk2"/>
                </a:solidFill>
                <a:latin typeface="Proxima Nova"/>
                <a:ea typeface="Proxima Nova"/>
                <a:cs typeface="Proxima Nova"/>
                <a:sym typeface="Proxima Nova"/>
              </a:defRPr>
            </a:lvl6pPr>
            <a:lvl7pPr lvl="6" algn="r" rtl="0">
              <a:buNone/>
              <a:defRPr sz="1000">
                <a:solidFill>
                  <a:schemeClr val="dk2"/>
                </a:solidFill>
                <a:latin typeface="Proxima Nova"/>
                <a:ea typeface="Proxima Nova"/>
                <a:cs typeface="Proxima Nova"/>
                <a:sym typeface="Proxima Nova"/>
              </a:defRPr>
            </a:lvl7pPr>
            <a:lvl8pPr lvl="7" algn="r" rtl="0">
              <a:buNone/>
              <a:defRPr sz="1000">
                <a:solidFill>
                  <a:schemeClr val="dk2"/>
                </a:solidFill>
                <a:latin typeface="Proxima Nova"/>
                <a:ea typeface="Proxima Nova"/>
                <a:cs typeface="Proxima Nova"/>
                <a:sym typeface="Proxima Nova"/>
              </a:defRPr>
            </a:lvl8pPr>
            <a:lvl9pPr lvl="8" algn="r" rtl="0">
              <a:buNone/>
              <a:defRPr sz="1000">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c.gov/coronavirus/2019-nCoV/index.html"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cdc.gov/coronavirus/2019-nCoV/index.html"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hyperlink" Target="https://www.npr.org/sections/goatsandsoda/2020/03/06/811752935/" TargetMode="External"/><Relationship Id="rId4" Type="http://schemas.openxmlformats.org/officeDocument/2006/relationships/hyperlink" Target="https://www.npr.org/sections/goatsandsoda/2020/02/28/809580453/just-for-kids-a-comic-exploring-the-new-coronaviru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cdc.gov/coronavirus/2019-ncov/index.html" TargetMode="External"/><Relationship Id="rId7" Type="http://schemas.openxmlformats.org/officeDocument/2006/relationships/hyperlink" Target="https://www.nytimes.com/interactive/2020/us/coronavirus-us-cases.html"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www.nytimes.com/news-event/coronavirus" TargetMode="External"/><Relationship Id="rId5" Type="http://schemas.openxmlformats.org/officeDocument/2006/relationships/hyperlink" Target="https://www.npr.org/series/812054919/the-coronavirus-crisis" TargetMode="External"/><Relationship Id="rId4" Type="http://schemas.openxmlformats.org/officeDocument/2006/relationships/hyperlink" Target="https://www.who.int/emergencies/diseases/novel-coronavirus-2019"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WwQMtSI3i5I" TargetMode="External"/><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27.jpg"/></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0Tao33mBRVk" TargetMode="External"/><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28.jpg"/></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OPsY-jLqaXM" TargetMode="External"/><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gcc01.safelinks.protection.outlook.com/?url=https%3A%2F%2Fyoutu.be%2FCSJO52qZLbs&amp;data=02%7C01%7Cdempress%40sfgov.org%7C48bf180906ee4258b6eb08d7bfae156a%7C22d5c2cfce3e443d9a7fdfcc0231f73f%7C0%7C0%7C637188627278736808&amp;sdata=t9%2FwH6TQQb4xEr9yJ%2BdDLCjahdlTpda5rVjQXdXDn6E%3D&amp;reserved=0" TargetMode="External"/><Relationship Id="rId7" Type="http://schemas.openxmlformats.org/officeDocument/2006/relationships/hyperlink" Target="https://gcc01.safelinks.protection.outlook.com/?url=https%3A%2F%2Fyoutu.be%2F8dZIQ1jWQGY&amp;data=02%7C01%7Cdempress%40sfgov.org%7C48bf180906ee4258b6eb08d7bfae156a%7C22d5c2cfce3e443d9a7fdfcc0231f73f%7C0%7C0%7C637188627278756717&amp;sdata=L%2BmRrpJ5UGAW30wWUjDPMRE1JeuWxqs5mvJhdTEnsDs%3D&amp;reserved=0"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hyperlink" Target="https://gcc01.safelinks.protection.outlook.com/?url=https%3A%2F%2Fyoutu.be%2F9eWT94x9Orw&amp;data=02%7C01%7Cdempress%40sfgov.org%7C48bf180906ee4258b6eb08d7bfae156a%7C22d5c2cfce3e443d9a7fdfcc0231f73f%7C0%7C0%7C637188627278746767&amp;sdata=0MowTIOmFk8eMKYykCudryfrZAMo2UnG5q%2F%2FwDgDaa8%3D&amp;reserved=0" TargetMode="External"/><Relationship Id="rId5" Type="http://schemas.openxmlformats.org/officeDocument/2006/relationships/hyperlink" Target="https://gcc01.safelinks.protection.outlook.com/?url=https%3A%2F%2Fyoutu.be%2FRPg06ogNS1k&amp;data=02%7C01%7Cdempress%40sfgov.org%7C48bf180906ee4258b6eb08d7bfae156a%7C22d5c2cfce3e443d9a7fdfcc0231f73f%7C0%7C0%7C637188627278746767&amp;sdata=kraVo1u%2BliG7JWCHGqE7TGwsKbkIFxupsoMuSiQNNkQ%3D&amp;reserved=0" TargetMode="External"/><Relationship Id="rId4" Type="http://schemas.openxmlformats.org/officeDocument/2006/relationships/hyperlink" Target="https://gcc01.safelinks.protection.outlook.com/?url=https%3A%2F%2Fyoutu.be%2FrgaModQN7RE&amp;data=02%7C01%7Cdempress%40sfgov.org%7C48bf180906ee4258b6eb08d7bfae156a%7C22d5c2cfce3e443d9a7fdfcc0231f73f%7C0%7C0%7C637188627278736808&amp;sdata=ZKml1MngB4gDzFcoBQOrTvSkACIhq9f%2F%2FueUKh6SSJA%3D&amp;reserved=0"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hyperlink" Target="http://www.youtube.com/watch?v=rgaModQN7RE" TargetMode="External"/><Relationship Id="rId7" Type="http://schemas.openxmlformats.org/officeDocument/2006/relationships/hyperlink" Target="http://www.youtube.com/watch?v=9eWT94x9Orw" TargetMode="External"/><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32.jpg"/><Relationship Id="rId5" Type="http://schemas.openxmlformats.org/officeDocument/2006/relationships/hyperlink" Target="http://www.youtube.com/watch?v=RPg06ogNS1k" TargetMode="External"/><Relationship Id="rId4" Type="http://schemas.openxmlformats.org/officeDocument/2006/relationships/image" Target="../media/image31.jpg"/></Relationships>
</file>

<file path=ppt/slides/_rels/slide4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hyperlink" Target="http://www.youtube.com/watch?v=8dZIQ1jWQGY" TargetMode="External"/><Relationship Id="rId7" Type="http://schemas.openxmlformats.org/officeDocument/2006/relationships/hyperlink" Target="http://www.youtube.com/watch?v=CSJO52qZLbs" TargetMode="External"/><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35.jpg"/><Relationship Id="rId5" Type="http://schemas.openxmlformats.org/officeDocument/2006/relationships/hyperlink" Target="http://www.youtube.com/watch?v=uZHzBLmFyMw" TargetMode="External"/><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3" Type="http://schemas.openxmlformats.org/officeDocument/2006/relationships/hyperlink" Target="https://www.brainpop.com/health/diseasesinjuriesandconditions/coronavirus/"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7"/>
          <p:cNvSpPr txBox="1">
            <a:spLocks noGrp="1"/>
          </p:cNvSpPr>
          <p:nvPr>
            <p:ph type="ctrTitle"/>
          </p:nvPr>
        </p:nvSpPr>
        <p:spPr>
          <a:xfrm>
            <a:off x="829000" y="339725"/>
            <a:ext cx="7721100" cy="297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600"/>
              <a:t>Lo que necesitas saber sobre el coronavirus &amp; COVID-19</a:t>
            </a:r>
            <a:endParaRPr sz="4600"/>
          </a:p>
        </p:txBody>
      </p:sp>
      <p:sp>
        <p:nvSpPr>
          <p:cNvPr id="165" name="Google Shape;165;p17"/>
          <p:cNvSpPr/>
          <p:nvPr/>
        </p:nvSpPr>
        <p:spPr>
          <a:xfrm rot="10800000">
            <a:off x="828992" y="2811998"/>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txBox="1">
            <a:spLocks noGrp="1"/>
          </p:cNvSpPr>
          <p:nvPr>
            <p:ph type="body" idx="1"/>
          </p:nvPr>
        </p:nvSpPr>
        <p:spPr>
          <a:xfrm>
            <a:off x="311700" y="476950"/>
            <a:ext cx="4282800" cy="409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0000"/>
                </a:solidFill>
                <a:latin typeface="Raleway"/>
                <a:ea typeface="Raleway"/>
                <a:cs typeface="Raleway"/>
                <a:sym typeface="Raleway"/>
              </a:rPr>
              <a:t>Muchos de los síntomas se parecen a la gripe.</a:t>
            </a:r>
            <a:br>
              <a:rPr lang="en" sz="2400" b="1">
                <a:solidFill>
                  <a:srgbClr val="000000"/>
                </a:solidFill>
                <a:latin typeface="Raleway"/>
                <a:ea typeface="Raleway"/>
                <a:cs typeface="Raleway"/>
                <a:sym typeface="Raleway"/>
              </a:rPr>
            </a:br>
            <a:br>
              <a:rPr lang="en" sz="2400" b="1">
                <a:solidFill>
                  <a:srgbClr val="000000"/>
                </a:solidFill>
                <a:latin typeface="Raleway"/>
                <a:ea typeface="Raleway"/>
                <a:cs typeface="Raleway"/>
                <a:sym typeface="Raleway"/>
              </a:rPr>
            </a:br>
            <a:endParaRPr sz="2400" b="1">
              <a:latin typeface="Raleway"/>
              <a:ea typeface="Raleway"/>
              <a:cs typeface="Raleway"/>
              <a:sym typeface="Raleway"/>
            </a:endParaRPr>
          </a:p>
        </p:txBody>
      </p:sp>
      <p:sp>
        <p:nvSpPr>
          <p:cNvPr id="224" name="Google Shape;224;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10</a:t>
            </a:fld>
            <a:endParaRPr>
              <a:latin typeface="Proxima Nova"/>
              <a:ea typeface="Proxima Nova"/>
              <a:cs typeface="Proxima Nova"/>
              <a:sym typeface="Proxima Nova"/>
            </a:endParaRPr>
          </a:p>
        </p:txBody>
      </p:sp>
      <p:sp>
        <p:nvSpPr>
          <p:cNvPr id="225" name="Google Shape;225;p26"/>
          <p:cNvSpPr txBox="1">
            <a:spLocks noGrp="1"/>
          </p:cNvSpPr>
          <p:nvPr>
            <p:ph type="body" idx="2"/>
          </p:nvPr>
        </p:nvSpPr>
        <p:spPr>
          <a:xfrm>
            <a:off x="5098675" y="812500"/>
            <a:ext cx="3283200" cy="342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000000"/>
              </a:solidFill>
              <a:latin typeface="Raleway"/>
              <a:ea typeface="Raleway"/>
              <a:cs typeface="Raleway"/>
              <a:sym typeface="Raleway"/>
            </a:endParaRPr>
          </a:p>
          <a:p>
            <a:pPr marL="0" lvl="0" indent="0" algn="l" rtl="0">
              <a:spcBef>
                <a:spcPts val="0"/>
              </a:spcBef>
              <a:spcAft>
                <a:spcPts val="0"/>
              </a:spcAft>
              <a:buNone/>
            </a:pPr>
            <a:r>
              <a:rPr lang="en" sz="2100">
                <a:solidFill>
                  <a:srgbClr val="222222"/>
                </a:solidFill>
                <a:highlight>
                  <a:srgbClr val="F8F9FA"/>
                </a:highlight>
                <a:latin typeface="Roboto"/>
                <a:ea typeface="Roboto"/>
                <a:cs typeface="Roboto"/>
                <a:sym typeface="Roboto"/>
              </a:rPr>
              <a:t>La mayoría de las personas que tienen coronavirus, especialmente si son jóvenes y saludables, han tenido síntomas leves o ningún síntoma.</a:t>
            </a:r>
            <a:endParaRPr sz="2400">
              <a:solidFill>
                <a:srgbClr val="000000"/>
              </a:solidFill>
              <a:latin typeface="Raleway"/>
              <a:ea typeface="Raleway"/>
              <a:cs typeface="Raleway"/>
              <a:sym typeface="Raleway"/>
            </a:endParaRPr>
          </a:p>
        </p:txBody>
      </p:sp>
      <p:pic>
        <p:nvPicPr>
          <p:cNvPr id="226" name="Google Shape;226;p26"/>
          <p:cNvPicPr preferRelativeResize="0"/>
          <p:nvPr/>
        </p:nvPicPr>
        <p:blipFill>
          <a:blip r:embed="rId3">
            <a:alphaModFix/>
          </a:blip>
          <a:stretch>
            <a:fillRect/>
          </a:stretch>
        </p:blipFill>
        <p:spPr>
          <a:xfrm>
            <a:off x="309125" y="2337863"/>
            <a:ext cx="3959299" cy="2270412"/>
          </a:xfrm>
          <a:prstGeom prst="rect">
            <a:avLst/>
          </a:prstGeom>
          <a:noFill/>
          <a:ln>
            <a:noFill/>
          </a:ln>
          <a:effectLst>
            <a:outerShdw blurRad="57150" dist="66675" dir="396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7"/>
          <p:cNvSpPr txBox="1">
            <a:spLocks noGrp="1"/>
          </p:cNvSpPr>
          <p:nvPr>
            <p:ph type="body" idx="1"/>
          </p:nvPr>
        </p:nvSpPr>
        <p:spPr>
          <a:xfrm>
            <a:off x="311700" y="476950"/>
            <a:ext cx="4282800" cy="409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 sz="2400" b="1">
                <a:solidFill>
                  <a:srgbClr val="000000"/>
                </a:solidFill>
                <a:latin typeface="Raleway"/>
                <a:ea typeface="Raleway"/>
                <a:cs typeface="Raleway"/>
                <a:sym typeface="Raleway"/>
              </a:rPr>
            </a:br>
            <a:br>
              <a:rPr lang="en" sz="2400" b="1">
                <a:solidFill>
                  <a:srgbClr val="000000"/>
                </a:solidFill>
                <a:latin typeface="Raleway"/>
                <a:ea typeface="Raleway"/>
                <a:cs typeface="Raleway"/>
                <a:sym typeface="Raleway"/>
              </a:rPr>
            </a:br>
            <a:endParaRPr sz="2400" b="1">
              <a:latin typeface="Raleway"/>
              <a:ea typeface="Raleway"/>
              <a:cs typeface="Raleway"/>
              <a:sym typeface="Raleway"/>
            </a:endParaRPr>
          </a:p>
        </p:txBody>
      </p:sp>
      <p:sp>
        <p:nvSpPr>
          <p:cNvPr id="232" name="Google Shape;232;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11</a:t>
            </a:fld>
            <a:endParaRPr>
              <a:latin typeface="Proxima Nova"/>
              <a:ea typeface="Proxima Nova"/>
              <a:cs typeface="Proxima Nova"/>
              <a:sym typeface="Proxima Nova"/>
            </a:endParaRPr>
          </a:p>
        </p:txBody>
      </p:sp>
      <p:sp>
        <p:nvSpPr>
          <p:cNvPr id="233" name="Google Shape;233;p27"/>
          <p:cNvSpPr txBox="1">
            <a:spLocks noGrp="1"/>
          </p:cNvSpPr>
          <p:nvPr>
            <p:ph type="body" idx="2"/>
          </p:nvPr>
        </p:nvSpPr>
        <p:spPr>
          <a:xfrm>
            <a:off x="5098675" y="812500"/>
            <a:ext cx="3283200" cy="342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00000"/>
                </a:solidFill>
                <a:latin typeface="Raleway"/>
                <a:ea typeface="Raleway"/>
                <a:cs typeface="Raleway"/>
                <a:sym typeface="Raleway"/>
              </a:rPr>
              <a:t>Si tiene el virus y no tiene síntomas, </a:t>
            </a:r>
            <a:r>
              <a:rPr lang="en" sz="3000" b="1">
                <a:solidFill>
                  <a:srgbClr val="000000"/>
                </a:solidFill>
                <a:latin typeface="Raleway"/>
                <a:ea typeface="Raleway"/>
                <a:cs typeface="Raleway"/>
                <a:sym typeface="Raleway"/>
              </a:rPr>
              <a:t>aún puede infectar a otros.</a:t>
            </a:r>
            <a:endParaRPr sz="3000" b="1">
              <a:latin typeface="Raleway"/>
              <a:ea typeface="Raleway"/>
              <a:cs typeface="Raleway"/>
              <a:sym typeface="Raleway"/>
            </a:endParaRPr>
          </a:p>
        </p:txBody>
      </p:sp>
      <p:pic>
        <p:nvPicPr>
          <p:cNvPr id="234" name="Google Shape;234;p27"/>
          <p:cNvPicPr preferRelativeResize="0"/>
          <p:nvPr/>
        </p:nvPicPr>
        <p:blipFill>
          <a:blip r:embed="rId3">
            <a:alphaModFix/>
          </a:blip>
          <a:stretch>
            <a:fillRect/>
          </a:stretch>
        </p:blipFill>
        <p:spPr>
          <a:xfrm>
            <a:off x="365101" y="1032863"/>
            <a:ext cx="4491426" cy="2980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Como se transmite?</a:t>
            </a:r>
            <a:endParaRPr sz="3600"/>
          </a:p>
        </p:txBody>
      </p:sp>
      <p:sp>
        <p:nvSpPr>
          <p:cNvPr id="240" name="Google Shape;240;p28"/>
          <p:cNvSpPr txBox="1">
            <a:spLocks noGrp="1"/>
          </p:cNvSpPr>
          <p:nvPr>
            <p:ph type="body" idx="1"/>
          </p:nvPr>
        </p:nvSpPr>
        <p:spPr>
          <a:xfrm>
            <a:off x="4868925" y="1635925"/>
            <a:ext cx="3771600" cy="342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800">
                <a:solidFill>
                  <a:srgbClr val="000000"/>
                </a:solidFill>
                <a:latin typeface="Raleway"/>
                <a:ea typeface="Raleway"/>
                <a:cs typeface="Raleway"/>
                <a:sym typeface="Raleway"/>
              </a:rPr>
              <a:t>Es probable que alguien que tiene el virus tosa y estornude, liberando gotas que contienen el virus.</a:t>
            </a:r>
            <a:r>
              <a:rPr lang="en" sz="2800" b="1">
                <a:solidFill>
                  <a:srgbClr val="000000"/>
                </a:solidFill>
                <a:latin typeface="Raleway"/>
                <a:ea typeface="Raleway"/>
                <a:cs typeface="Raleway"/>
                <a:sym typeface="Raleway"/>
              </a:rPr>
              <a:t> </a:t>
            </a:r>
            <a:endParaRPr sz="2800" b="1">
              <a:solidFill>
                <a:srgbClr val="000000"/>
              </a:solidFill>
              <a:latin typeface="Raleway"/>
              <a:ea typeface="Raleway"/>
              <a:cs typeface="Raleway"/>
              <a:sym typeface="Raleway"/>
            </a:endParaRPr>
          </a:p>
        </p:txBody>
      </p:sp>
      <p:sp>
        <p:nvSpPr>
          <p:cNvPr id="241" name="Google Shape;24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12</a:t>
            </a:fld>
            <a:endParaRPr>
              <a:latin typeface="Proxima Nova"/>
              <a:ea typeface="Proxima Nova"/>
              <a:cs typeface="Proxima Nova"/>
              <a:sym typeface="Proxima Nova"/>
            </a:endParaRPr>
          </a:p>
        </p:txBody>
      </p:sp>
      <p:pic>
        <p:nvPicPr>
          <p:cNvPr id="242" name="Google Shape;242;p28"/>
          <p:cNvPicPr preferRelativeResize="0"/>
          <p:nvPr/>
        </p:nvPicPr>
        <p:blipFill>
          <a:blip r:embed="rId3">
            <a:alphaModFix/>
          </a:blip>
          <a:stretch>
            <a:fillRect/>
          </a:stretch>
        </p:blipFill>
        <p:spPr>
          <a:xfrm>
            <a:off x="446025" y="1708025"/>
            <a:ext cx="4254826" cy="23933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9"/>
          <p:cNvSpPr txBox="1">
            <a:spLocks noGrp="1"/>
          </p:cNvSpPr>
          <p:nvPr>
            <p:ph type="title"/>
          </p:nvPr>
        </p:nvSpPr>
        <p:spPr>
          <a:xfrm>
            <a:off x="311700" y="445025"/>
            <a:ext cx="8520600" cy="126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El virus se transmite a través de</a:t>
            </a:r>
            <a:endParaRPr sz="3600"/>
          </a:p>
          <a:p>
            <a:pPr marL="0" lvl="0" indent="0" algn="l" rtl="0">
              <a:spcBef>
                <a:spcPts val="0"/>
              </a:spcBef>
              <a:spcAft>
                <a:spcPts val="0"/>
              </a:spcAft>
              <a:buNone/>
            </a:pPr>
            <a:r>
              <a:rPr lang="en" sz="3600"/>
              <a:t>contacto cercano.</a:t>
            </a:r>
            <a:endParaRPr sz="3600"/>
          </a:p>
          <a:p>
            <a:pPr marL="0" lvl="0" indent="0" algn="l" rtl="0">
              <a:spcBef>
                <a:spcPts val="0"/>
              </a:spcBef>
              <a:spcAft>
                <a:spcPts val="0"/>
              </a:spcAft>
              <a:buNone/>
            </a:pPr>
            <a:endParaRPr sz="3600"/>
          </a:p>
        </p:txBody>
      </p:sp>
      <p:sp>
        <p:nvSpPr>
          <p:cNvPr id="248" name="Google Shape;248;p29"/>
          <p:cNvSpPr txBox="1">
            <a:spLocks noGrp="1"/>
          </p:cNvSpPr>
          <p:nvPr>
            <p:ph type="body" idx="1"/>
          </p:nvPr>
        </p:nvSpPr>
        <p:spPr>
          <a:xfrm>
            <a:off x="466925" y="1948100"/>
            <a:ext cx="78813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a:solidFill>
                  <a:srgbClr val="000000"/>
                </a:solidFill>
                <a:latin typeface="Raleway"/>
                <a:ea typeface="Raleway"/>
                <a:cs typeface="Raleway"/>
                <a:sym typeface="Raleway"/>
              </a:rPr>
              <a:t>Cuando una persona con coronavirus tose o estornuda cerca de otra persona, esa persona puede respirar las gotas y contraer el virus.</a:t>
            </a:r>
            <a:endParaRPr sz="2600">
              <a:solidFill>
                <a:srgbClr val="000000"/>
              </a:solidFill>
              <a:latin typeface="Raleway"/>
              <a:ea typeface="Raleway"/>
              <a:cs typeface="Raleway"/>
              <a:sym typeface="Raleway"/>
            </a:endParaRPr>
          </a:p>
          <a:p>
            <a:pPr marL="0" lvl="0" indent="0" algn="l" rtl="0">
              <a:lnSpc>
                <a:spcPct val="115000"/>
              </a:lnSpc>
              <a:spcBef>
                <a:spcPts val="1200"/>
              </a:spcBef>
              <a:spcAft>
                <a:spcPts val="0"/>
              </a:spcAft>
              <a:buNone/>
            </a:pPr>
            <a:endParaRPr sz="2600">
              <a:solidFill>
                <a:srgbClr val="000000"/>
              </a:solidFill>
              <a:latin typeface="Raleway"/>
              <a:ea typeface="Raleway"/>
              <a:cs typeface="Raleway"/>
              <a:sym typeface="Raleway"/>
            </a:endParaRPr>
          </a:p>
          <a:p>
            <a:pPr marL="0" lvl="0" indent="0" algn="l" rtl="0">
              <a:lnSpc>
                <a:spcPct val="115000"/>
              </a:lnSpc>
              <a:spcBef>
                <a:spcPts val="1200"/>
              </a:spcBef>
              <a:spcAft>
                <a:spcPts val="0"/>
              </a:spcAft>
              <a:buNone/>
            </a:pPr>
            <a:endParaRPr sz="2600" b="1">
              <a:solidFill>
                <a:srgbClr val="000000"/>
              </a:solidFill>
              <a:latin typeface="Mali"/>
              <a:ea typeface="Mali"/>
              <a:cs typeface="Mali"/>
              <a:sym typeface="Mali"/>
            </a:endParaRPr>
          </a:p>
          <a:p>
            <a:pPr marL="0" lvl="0" indent="0" algn="l" rtl="0">
              <a:lnSpc>
                <a:spcPct val="115000"/>
              </a:lnSpc>
              <a:spcBef>
                <a:spcPts val="1200"/>
              </a:spcBef>
              <a:spcAft>
                <a:spcPts val="0"/>
              </a:spcAft>
              <a:buNone/>
            </a:pPr>
            <a:endParaRPr>
              <a:solidFill>
                <a:srgbClr val="000000"/>
              </a:solidFill>
              <a:latin typeface="Mali"/>
              <a:ea typeface="Mali"/>
              <a:cs typeface="Mali"/>
              <a:sym typeface="Mali"/>
            </a:endParaRPr>
          </a:p>
          <a:p>
            <a:pPr marL="0" lvl="0" indent="0" algn="l" rtl="0">
              <a:spcBef>
                <a:spcPts val="0"/>
              </a:spcBef>
              <a:spcAft>
                <a:spcPts val="1600"/>
              </a:spcAft>
              <a:buNone/>
            </a:pPr>
            <a:endParaRPr/>
          </a:p>
        </p:txBody>
      </p:sp>
      <p:sp>
        <p:nvSpPr>
          <p:cNvPr id="249" name="Google Shape;249;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250" name="Google Shape;250;p29"/>
          <p:cNvSpPr txBox="1"/>
          <p:nvPr/>
        </p:nvSpPr>
        <p:spPr>
          <a:xfrm>
            <a:off x="5403175" y="4663225"/>
            <a:ext cx="34989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highlight>
                  <a:srgbClr val="BF9000"/>
                </a:highlight>
                <a:uFill>
                  <a:noFill/>
                </a:uFill>
                <a:latin typeface="Open Sans"/>
                <a:ea typeface="Open Sans"/>
                <a:cs typeface="Open Sans"/>
                <a:sym typeface="Open Sans"/>
                <a:hlinkClick r:id="rId3"/>
              </a:rPr>
              <a:t>Source: Coronavirus Disease 2019 (COVID-19)</a:t>
            </a:r>
            <a:endParaRPr sz="1200">
              <a:highlight>
                <a:srgbClr val="BF9000"/>
              </a:highlight>
              <a:latin typeface="Nunito Light"/>
              <a:ea typeface="Nunito Light"/>
              <a:cs typeface="Nunito Light"/>
              <a:sym typeface="Nunito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0"/>
          <p:cNvSpPr txBox="1">
            <a:spLocks noGrp="1"/>
          </p:cNvSpPr>
          <p:nvPr>
            <p:ph type="title"/>
          </p:nvPr>
        </p:nvSpPr>
        <p:spPr>
          <a:xfrm>
            <a:off x="829000" y="402125"/>
            <a:ext cx="6902100" cy="57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Otra forma podría extenderse.</a:t>
            </a:r>
            <a:endParaRPr/>
          </a:p>
          <a:p>
            <a:pPr marL="0" lvl="0" indent="0" algn="l" rtl="0">
              <a:spcBef>
                <a:spcPts val="0"/>
              </a:spcBef>
              <a:spcAft>
                <a:spcPts val="0"/>
              </a:spcAft>
              <a:buNone/>
            </a:pPr>
            <a:endParaRPr/>
          </a:p>
        </p:txBody>
      </p:sp>
      <p:sp>
        <p:nvSpPr>
          <p:cNvPr id="256" name="Google Shape;256;p30"/>
          <p:cNvSpPr txBox="1">
            <a:spLocks noGrp="1"/>
          </p:cNvSpPr>
          <p:nvPr>
            <p:ph type="body" idx="1"/>
          </p:nvPr>
        </p:nvSpPr>
        <p:spPr>
          <a:xfrm>
            <a:off x="829000" y="1093875"/>
            <a:ext cx="7071600" cy="4062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Font typeface="Raleway"/>
              <a:buChar char="●"/>
            </a:pPr>
            <a:r>
              <a:rPr lang="en" sz="2400">
                <a:solidFill>
                  <a:srgbClr val="000000"/>
                </a:solidFill>
                <a:latin typeface="Raleway"/>
                <a:ea typeface="Raleway"/>
                <a:cs typeface="Raleway"/>
                <a:sym typeface="Raleway"/>
              </a:rPr>
              <a:t>Cuando alguien tose o estornuda, las gotas con el virus pueden caer sobre superficies como las manijas de las puertas. Si las personas tocan estas cosas, podrían contraer gérmenes.</a:t>
            </a:r>
            <a:endParaRPr sz="2400">
              <a:solidFill>
                <a:srgbClr val="000000"/>
              </a:solidFill>
              <a:latin typeface="Raleway"/>
              <a:ea typeface="Raleway"/>
              <a:cs typeface="Raleway"/>
              <a:sym typeface="Raleway"/>
            </a:endParaRPr>
          </a:p>
          <a:p>
            <a:pPr marL="457200" lvl="0" indent="0" algn="l" rtl="0">
              <a:spcBef>
                <a:spcPts val="1600"/>
              </a:spcBef>
              <a:spcAft>
                <a:spcPts val="0"/>
              </a:spcAft>
              <a:buNone/>
            </a:pPr>
            <a:endParaRPr sz="2400">
              <a:solidFill>
                <a:srgbClr val="000000"/>
              </a:solidFill>
              <a:latin typeface="Raleway"/>
              <a:ea typeface="Raleway"/>
              <a:cs typeface="Raleway"/>
              <a:sym typeface="Raleway"/>
            </a:endParaRPr>
          </a:p>
          <a:p>
            <a:pPr marL="457200" lvl="0" indent="-381000" algn="l" rtl="0">
              <a:spcBef>
                <a:spcPts val="0"/>
              </a:spcBef>
              <a:spcAft>
                <a:spcPts val="0"/>
              </a:spcAft>
              <a:buClr>
                <a:srgbClr val="000000"/>
              </a:buClr>
              <a:buSzPts val="2400"/>
              <a:buFont typeface="Raleway"/>
              <a:buChar char="●"/>
            </a:pPr>
            <a:r>
              <a:rPr lang="en" sz="2400">
                <a:solidFill>
                  <a:srgbClr val="000000"/>
                </a:solidFill>
                <a:latin typeface="Raleway"/>
                <a:ea typeface="Raleway"/>
                <a:cs typeface="Raleway"/>
                <a:sym typeface="Raleway"/>
              </a:rPr>
              <a:t>Estos gérmenes pueden causar daño si entran en los cuerpos de las personas.</a:t>
            </a:r>
            <a:endParaRPr sz="2400">
              <a:solidFill>
                <a:srgbClr val="000000"/>
              </a:solidFill>
              <a:latin typeface="Raleway"/>
              <a:ea typeface="Raleway"/>
              <a:cs typeface="Raleway"/>
              <a:sym typeface="Raleway"/>
            </a:endParaRPr>
          </a:p>
          <a:p>
            <a:pPr marL="0" lvl="0" indent="0" algn="l" rtl="0">
              <a:spcBef>
                <a:spcPts val="1600"/>
              </a:spcBef>
              <a:spcAft>
                <a:spcPts val="1600"/>
              </a:spcAft>
              <a:buNone/>
            </a:pPr>
            <a:endParaRPr/>
          </a:p>
        </p:txBody>
      </p:sp>
      <p:sp>
        <p:nvSpPr>
          <p:cNvPr id="257" name="Google Shape;25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14</a:t>
            </a:fld>
            <a:endParaRPr>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1"/>
          <p:cNvSpPr txBox="1">
            <a:spLocks noGrp="1"/>
          </p:cNvSpPr>
          <p:nvPr>
            <p:ph type="body" idx="4294967295"/>
          </p:nvPr>
        </p:nvSpPr>
        <p:spPr>
          <a:xfrm>
            <a:off x="1120950" y="579300"/>
            <a:ext cx="7285500" cy="358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accent3"/>
                </a:solidFill>
                <a:latin typeface="Alfa Slab One"/>
                <a:ea typeface="Alfa Slab One"/>
                <a:cs typeface="Alfa Slab One"/>
                <a:sym typeface="Alfa Slab One"/>
              </a:rPr>
              <a:t>Intenta mantener estas gotas fuera de tu cuerpo:</a:t>
            </a:r>
            <a:endParaRPr sz="2400">
              <a:solidFill>
                <a:srgbClr val="000000"/>
              </a:solidFill>
              <a:latin typeface="Raleway"/>
              <a:ea typeface="Raleway"/>
              <a:cs typeface="Raleway"/>
              <a:sym typeface="Raleway"/>
            </a:endParaRPr>
          </a:p>
          <a:p>
            <a:pPr marL="914400" lvl="0" indent="-381000" algn="l" rtl="0">
              <a:lnSpc>
                <a:spcPct val="115000"/>
              </a:lnSpc>
              <a:spcBef>
                <a:spcPts val="0"/>
              </a:spcBef>
              <a:spcAft>
                <a:spcPts val="0"/>
              </a:spcAft>
              <a:buClr>
                <a:srgbClr val="000000"/>
              </a:buClr>
              <a:buSzPts val="2400"/>
              <a:buFont typeface="Raleway"/>
              <a:buChar char="●"/>
            </a:pPr>
            <a:r>
              <a:rPr lang="en" sz="2400">
                <a:solidFill>
                  <a:srgbClr val="000000"/>
                </a:solidFill>
                <a:latin typeface="Raleway"/>
                <a:ea typeface="Raleway"/>
                <a:cs typeface="Raleway"/>
                <a:sym typeface="Raleway"/>
              </a:rPr>
              <a:t>Lávese las manos con jabón durante 20 segundos con la mayor frecuencia posible.</a:t>
            </a:r>
            <a:endParaRPr sz="2400">
              <a:solidFill>
                <a:srgbClr val="000000"/>
              </a:solidFill>
              <a:latin typeface="Raleway"/>
              <a:ea typeface="Raleway"/>
              <a:cs typeface="Raleway"/>
              <a:sym typeface="Raleway"/>
            </a:endParaRPr>
          </a:p>
          <a:p>
            <a:pPr marL="914400" lvl="0" indent="-381000" algn="l" rtl="0">
              <a:lnSpc>
                <a:spcPct val="115000"/>
              </a:lnSpc>
              <a:spcBef>
                <a:spcPts val="0"/>
              </a:spcBef>
              <a:spcAft>
                <a:spcPts val="0"/>
              </a:spcAft>
              <a:buClr>
                <a:srgbClr val="000000"/>
              </a:buClr>
              <a:buSzPts val="2400"/>
              <a:buFont typeface="Raleway"/>
              <a:buChar char="●"/>
            </a:pPr>
            <a:r>
              <a:rPr lang="en" sz="2400">
                <a:solidFill>
                  <a:srgbClr val="000000"/>
                </a:solidFill>
                <a:latin typeface="Raleway"/>
                <a:ea typeface="Raleway"/>
                <a:cs typeface="Raleway"/>
                <a:sym typeface="Raleway"/>
              </a:rPr>
              <a:t>Estornuda y tose dentro de tu codo.</a:t>
            </a:r>
            <a:endParaRPr sz="2400">
              <a:solidFill>
                <a:srgbClr val="000000"/>
              </a:solidFill>
              <a:latin typeface="Raleway"/>
              <a:ea typeface="Raleway"/>
              <a:cs typeface="Raleway"/>
              <a:sym typeface="Raleway"/>
            </a:endParaRPr>
          </a:p>
          <a:p>
            <a:pPr marL="914400" lvl="0" indent="-381000" algn="l" rtl="0">
              <a:lnSpc>
                <a:spcPct val="115000"/>
              </a:lnSpc>
              <a:spcBef>
                <a:spcPts val="0"/>
              </a:spcBef>
              <a:spcAft>
                <a:spcPts val="0"/>
              </a:spcAft>
              <a:buClr>
                <a:srgbClr val="000000"/>
              </a:buClr>
              <a:buSzPts val="2400"/>
              <a:buFont typeface="Raleway"/>
              <a:buChar char="●"/>
            </a:pPr>
            <a:r>
              <a:rPr lang="en" sz="2400">
                <a:solidFill>
                  <a:srgbClr val="000000"/>
                </a:solidFill>
                <a:latin typeface="Raleway"/>
                <a:ea typeface="Raleway"/>
                <a:cs typeface="Raleway"/>
                <a:sym typeface="Raleway"/>
              </a:rPr>
              <a:t>No te toques la cara, porque tiene lugares donde los gérmenes pueden ingresar a tu cuerpo.</a:t>
            </a:r>
            <a:endParaRPr sz="2400">
              <a:solidFill>
                <a:srgbClr val="000000"/>
              </a:solidFill>
              <a:latin typeface="Raleway"/>
              <a:ea typeface="Raleway"/>
              <a:cs typeface="Raleway"/>
              <a:sym typeface="Raleway"/>
            </a:endParaRPr>
          </a:p>
          <a:p>
            <a:pPr marL="0" lvl="0" indent="0" algn="l" rtl="0">
              <a:lnSpc>
                <a:spcPct val="115000"/>
              </a:lnSpc>
              <a:spcBef>
                <a:spcPts val="0"/>
              </a:spcBef>
              <a:spcAft>
                <a:spcPts val="0"/>
              </a:spcAft>
              <a:buNone/>
            </a:pPr>
            <a:endParaRPr sz="2400">
              <a:solidFill>
                <a:srgbClr val="000000"/>
              </a:solidFill>
              <a:latin typeface="Raleway"/>
              <a:ea typeface="Raleway"/>
              <a:cs typeface="Raleway"/>
              <a:sym typeface="Raleway"/>
            </a:endParaRPr>
          </a:p>
        </p:txBody>
      </p:sp>
      <p:sp>
        <p:nvSpPr>
          <p:cNvPr id="263" name="Google Shape;263;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264" name="Google Shape;264;p31"/>
          <p:cNvPicPr preferRelativeResize="0"/>
          <p:nvPr/>
        </p:nvPicPr>
        <p:blipFill>
          <a:blip r:embed="rId3">
            <a:alphaModFix/>
          </a:blip>
          <a:stretch>
            <a:fillRect/>
          </a:stretch>
        </p:blipFill>
        <p:spPr>
          <a:xfrm>
            <a:off x="3554550" y="3538538"/>
            <a:ext cx="1866900" cy="1495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2"/>
          <p:cNvSpPr txBox="1">
            <a:spLocks noGrp="1"/>
          </p:cNvSpPr>
          <p:nvPr>
            <p:ph type="body" idx="1"/>
          </p:nvPr>
        </p:nvSpPr>
        <p:spPr>
          <a:xfrm>
            <a:off x="1227125" y="338750"/>
            <a:ext cx="6738300" cy="480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accent3"/>
                </a:solidFill>
                <a:latin typeface="Alfa Slab One"/>
                <a:ea typeface="Alfa Slab One"/>
                <a:cs typeface="Alfa Slab One"/>
                <a:sym typeface="Alfa Slab One"/>
              </a:rPr>
              <a:t>¡Ahora es tu turno!</a:t>
            </a:r>
            <a:endParaRPr sz="3000">
              <a:solidFill>
                <a:schemeClr val="accent3"/>
              </a:solidFill>
              <a:latin typeface="Alfa Slab One"/>
              <a:ea typeface="Alfa Slab One"/>
              <a:cs typeface="Alfa Slab One"/>
              <a:sym typeface="Alfa Slab One"/>
            </a:endParaRPr>
          </a:p>
          <a:p>
            <a:pPr marL="0" lvl="0" indent="0" algn="l" rtl="0">
              <a:spcBef>
                <a:spcPts val="0"/>
              </a:spcBef>
              <a:spcAft>
                <a:spcPts val="0"/>
              </a:spcAft>
              <a:buNone/>
            </a:pPr>
            <a:endParaRPr sz="3600">
              <a:solidFill>
                <a:srgbClr val="000000"/>
              </a:solidFill>
              <a:latin typeface="Raleway"/>
              <a:ea typeface="Raleway"/>
              <a:cs typeface="Raleway"/>
              <a:sym typeface="Raleway"/>
            </a:endParaRPr>
          </a:p>
          <a:p>
            <a:pPr marL="0" lvl="0" indent="0" algn="l" rtl="0">
              <a:spcBef>
                <a:spcPts val="0"/>
              </a:spcBef>
              <a:spcAft>
                <a:spcPts val="0"/>
              </a:spcAft>
              <a:buNone/>
            </a:pPr>
            <a:r>
              <a:rPr lang="en" sz="3600">
                <a:solidFill>
                  <a:srgbClr val="000000"/>
                </a:solidFill>
                <a:latin typeface="Raleway"/>
                <a:ea typeface="Raleway"/>
                <a:cs typeface="Raleway"/>
                <a:sym typeface="Raleway"/>
              </a:rPr>
              <a:t>Muestre en silencio cómo debe estornudar o toser en el codo.</a:t>
            </a:r>
            <a:endParaRPr sz="3600">
              <a:solidFill>
                <a:srgbClr val="000000"/>
              </a:solidFill>
              <a:latin typeface="Raleway"/>
              <a:ea typeface="Raleway"/>
              <a:cs typeface="Raleway"/>
              <a:sym typeface="Raleway"/>
            </a:endParaRPr>
          </a:p>
          <a:p>
            <a:pPr marL="0" lvl="0" indent="0" algn="l" rtl="0">
              <a:spcBef>
                <a:spcPts val="0"/>
              </a:spcBef>
              <a:spcAft>
                <a:spcPts val="0"/>
              </a:spcAft>
              <a:buNone/>
            </a:pPr>
            <a:endParaRPr sz="3600">
              <a:solidFill>
                <a:srgbClr val="000000"/>
              </a:solidFill>
              <a:latin typeface="Raleway"/>
              <a:ea typeface="Raleway"/>
              <a:cs typeface="Raleway"/>
              <a:sym typeface="Raleway"/>
            </a:endParaRPr>
          </a:p>
          <a:p>
            <a:pPr marL="0" lvl="0" indent="0" algn="l" rtl="0">
              <a:spcBef>
                <a:spcPts val="0"/>
              </a:spcBef>
              <a:spcAft>
                <a:spcPts val="0"/>
              </a:spcAft>
              <a:buNone/>
            </a:pPr>
            <a:endParaRPr sz="3600">
              <a:solidFill>
                <a:srgbClr val="000000"/>
              </a:solidFill>
              <a:latin typeface="Mali"/>
              <a:ea typeface="Mali"/>
              <a:cs typeface="Mali"/>
              <a:sym typeface="Mali"/>
            </a:endParaRPr>
          </a:p>
          <a:p>
            <a:pPr marL="0" lvl="0" indent="0" algn="l" rtl="0">
              <a:spcBef>
                <a:spcPts val="0"/>
              </a:spcBef>
              <a:spcAft>
                <a:spcPts val="0"/>
              </a:spcAft>
              <a:buNone/>
            </a:pPr>
            <a:endParaRPr sz="3600">
              <a:solidFill>
                <a:srgbClr val="000000"/>
              </a:solidFill>
              <a:latin typeface="Mali"/>
              <a:ea typeface="Mali"/>
              <a:cs typeface="Mali"/>
              <a:sym typeface="Mali"/>
            </a:endParaRPr>
          </a:p>
        </p:txBody>
      </p:sp>
      <p:sp>
        <p:nvSpPr>
          <p:cNvPr id="270" name="Google Shape;270;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16</a:t>
            </a:fld>
            <a:endParaRPr>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3"/>
          <p:cNvSpPr txBox="1">
            <a:spLocks noGrp="1"/>
          </p:cNvSpPr>
          <p:nvPr>
            <p:ph type="body" idx="1"/>
          </p:nvPr>
        </p:nvSpPr>
        <p:spPr>
          <a:xfrm>
            <a:off x="1227125" y="338750"/>
            <a:ext cx="6840000" cy="480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accent3"/>
                </a:solidFill>
                <a:latin typeface="Alfa Slab One"/>
                <a:ea typeface="Alfa Slab One"/>
                <a:cs typeface="Alfa Slab One"/>
                <a:sym typeface="Alfa Slab One"/>
              </a:rPr>
              <a:t>¡Ahora es tu turno!</a:t>
            </a:r>
            <a:endParaRPr sz="3000">
              <a:solidFill>
                <a:schemeClr val="accent3"/>
              </a:solidFill>
              <a:latin typeface="Alfa Slab One"/>
              <a:ea typeface="Alfa Slab One"/>
              <a:cs typeface="Alfa Slab One"/>
              <a:sym typeface="Alfa Slab One"/>
            </a:endParaRPr>
          </a:p>
          <a:p>
            <a:pPr marL="0" lvl="0" indent="0" algn="l" rtl="0">
              <a:spcBef>
                <a:spcPts val="0"/>
              </a:spcBef>
              <a:spcAft>
                <a:spcPts val="0"/>
              </a:spcAft>
              <a:buNone/>
            </a:pPr>
            <a:endParaRPr sz="3600">
              <a:solidFill>
                <a:srgbClr val="000000"/>
              </a:solidFill>
              <a:latin typeface="Raleway"/>
              <a:ea typeface="Raleway"/>
              <a:cs typeface="Raleway"/>
              <a:sym typeface="Raleway"/>
            </a:endParaRPr>
          </a:p>
          <a:p>
            <a:pPr marL="0" lvl="0" indent="0" algn="l" rtl="0">
              <a:spcBef>
                <a:spcPts val="0"/>
              </a:spcBef>
              <a:spcAft>
                <a:spcPts val="0"/>
              </a:spcAft>
              <a:buNone/>
            </a:pPr>
            <a:r>
              <a:rPr lang="en" sz="3600">
                <a:solidFill>
                  <a:srgbClr val="000000"/>
                </a:solidFill>
                <a:latin typeface="Raleway"/>
                <a:ea typeface="Raleway"/>
                <a:cs typeface="Raleway"/>
                <a:sym typeface="Raleway"/>
              </a:rPr>
              <a:t>Vamos a contar en voz alta hasta 20 juntos mientras imitamos lavarnos las manos.</a:t>
            </a:r>
            <a:endParaRPr sz="3600">
              <a:solidFill>
                <a:srgbClr val="000000"/>
              </a:solidFill>
              <a:latin typeface="Raleway"/>
              <a:ea typeface="Raleway"/>
              <a:cs typeface="Raleway"/>
              <a:sym typeface="Raleway"/>
            </a:endParaRPr>
          </a:p>
          <a:p>
            <a:pPr marL="0" lvl="0" indent="0" algn="l" rtl="0">
              <a:spcBef>
                <a:spcPts val="0"/>
              </a:spcBef>
              <a:spcAft>
                <a:spcPts val="0"/>
              </a:spcAft>
              <a:buNone/>
            </a:pPr>
            <a:endParaRPr sz="3600">
              <a:solidFill>
                <a:srgbClr val="000000"/>
              </a:solidFill>
              <a:latin typeface="Raleway"/>
              <a:ea typeface="Raleway"/>
              <a:cs typeface="Raleway"/>
              <a:sym typeface="Raleway"/>
            </a:endParaRPr>
          </a:p>
        </p:txBody>
      </p:sp>
      <p:sp>
        <p:nvSpPr>
          <p:cNvPr id="276" name="Google Shape;276;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17</a:t>
            </a:fld>
            <a:endParaRPr>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4"/>
          <p:cNvSpPr txBox="1">
            <a:spLocks noGrp="1"/>
          </p:cNvSpPr>
          <p:nvPr>
            <p:ph type="title"/>
          </p:nvPr>
        </p:nvSpPr>
        <p:spPr>
          <a:xfrm>
            <a:off x="125200" y="526700"/>
            <a:ext cx="9018900" cy="4605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a:t>Para ayudar a evitar resfriados, gripes y coronavirus:</a:t>
            </a:r>
            <a:endParaRPr/>
          </a:p>
          <a:p>
            <a:pPr marL="0" lvl="0" indent="0" algn="l" rtl="0">
              <a:lnSpc>
                <a:spcPct val="100000"/>
              </a:lnSpc>
              <a:spcBef>
                <a:spcPts val="1000"/>
              </a:spcBef>
              <a:spcAft>
                <a:spcPts val="1000"/>
              </a:spcAft>
              <a:buNone/>
            </a:pPr>
            <a:endParaRPr/>
          </a:p>
        </p:txBody>
      </p:sp>
      <p:sp>
        <p:nvSpPr>
          <p:cNvPr id="282" name="Google Shape;282;p34"/>
          <p:cNvSpPr txBox="1">
            <a:spLocks noGrp="1"/>
          </p:cNvSpPr>
          <p:nvPr>
            <p:ph type="body" idx="2"/>
          </p:nvPr>
        </p:nvSpPr>
        <p:spPr>
          <a:xfrm>
            <a:off x="3527325" y="1416125"/>
            <a:ext cx="4449000" cy="3592800"/>
          </a:xfrm>
          <a:prstGeom prst="rect">
            <a:avLst/>
          </a:prstGeom>
        </p:spPr>
        <p:txBody>
          <a:bodyPr spcFirstLastPara="1" wrap="square" lIns="91425" tIns="91425" rIns="91425" bIns="91425" anchor="t" anchorCtr="0">
            <a:noAutofit/>
          </a:bodyPr>
          <a:lstStyle/>
          <a:p>
            <a:pPr marL="457200" lvl="0" indent="-406400" algn="l" rtl="0">
              <a:lnSpc>
                <a:spcPct val="100000"/>
              </a:lnSpc>
              <a:spcBef>
                <a:spcPts val="0"/>
              </a:spcBef>
              <a:spcAft>
                <a:spcPts val="0"/>
              </a:spcAft>
              <a:buClr>
                <a:srgbClr val="000000"/>
              </a:buClr>
              <a:buSzPts val="2800"/>
              <a:buFont typeface="Mali"/>
              <a:buChar char="●"/>
            </a:pPr>
            <a:r>
              <a:rPr lang="en" sz="2800">
                <a:solidFill>
                  <a:srgbClr val="000000"/>
                </a:solidFill>
                <a:latin typeface="Raleway"/>
                <a:ea typeface="Raleway"/>
                <a:cs typeface="Raleway"/>
                <a:sym typeface="Raleway"/>
              </a:rPr>
              <a:t>No se toque la nariz.</a:t>
            </a:r>
            <a:endParaRPr sz="2800">
              <a:solidFill>
                <a:srgbClr val="000000"/>
              </a:solidFill>
              <a:latin typeface="Raleway"/>
              <a:ea typeface="Raleway"/>
              <a:cs typeface="Raleway"/>
              <a:sym typeface="Raleway"/>
            </a:endParaRPr>
          </a:p>
          <a:p>
            <a:pPr marL="457200" lvl="0" indent="0" algn="l" rtl="0">
              <a:lnSpc>
                <a:spcPct val="100000"/>
              </a:lnSpc>
              <a:spcBef>
                <a:spcPts val="1600"/>
              </a:spcBef>
              <a:spcAft>
                <a:spcPts val="0"/>
              </a:spcAft>
              <a:buNone/>
            </a:pPr>
            <a:endParaRPr sz="2800">
              <a:solidFill>
                <a:srgbClr val="000000"/>
              </a:solidFill>
              <a:latin typeface="Raleway"/>
              <a:ea typeface="Raleway"/>
              <a:cs typeface="Raleway"/>
              <a:sym typeface="Raleway"/>
            </a:endParaRPr>
          </a:p>
          <a:p>
            <a:pPr marL="457200" lvl="0" indent="-406400" algn="l" rtl="0">
              <a:lnSpc>
                <a:spcPct val="100000"/>
              </a:lnSpc>
              <a:spcBef>
                <a:spcPts val="1600"/>
              </a:spcBef>
              <a:spcAft>
                <a:spcPts val="0"/>
              </a:spcAft>
              <a:buClr>
                <a:srgbClr val="000000"/>
              </a:buClr>
              <a:buSzPts val="2800"/>
              <a:buFont typeface="Mali"/>
              <a:buChar char="●"/>
            </a:pPr>
            <a:r>
              <a:rPr lang="en" sz="2800">
                <a:solidFill>
                  <a:srgbClr val="000000"/>
                </a:solidFill>
                <a:latin typeface="Raleway"/>
                <a:ea typeface="Raleway"/>
                <a:cs typeface="Raleway"/>
                <a:sym typeface="Raleway"/>
              </a:rPr>
              <a:t>No se meta los dedos en la boca.</a:t>
            </a:r>
            <a:endParaRPr sz="2800">
              <a:solidFill>
                <a:srgbClr val="000000"/>
              </a:solidFill>
              <a:latin typeface="Raleway"/>
              <a:ea typeface="Raleway"/>
              <a:cs typeface="Raleway"/>
              <a:sym typeface="Raleway"/>
            </a:endParaRPr>
          </a:p>
          <a:p>
            <a:pPr marL="457200" lvl="0" indent="0" algn="l" rtl="0">
              <a:lnSpc>
                <a:spcPct val="100000"/>
              </a:lnSpc>
              <a:spcBef>
                <a:spcPts val="1600"/>
              </a:spcBef>
              <a:spcAft>
                <a:spcPts val="0"/>
              </a:spcAft>
              <a:buNone/>
            </a:pPr>
            <a:endParaRPr sz="2800">
              <a:solidFill>
                <a:srgbClr val="000000"/>
              </a:solidFill>
              <a:latin typeface="Raleway"/>
              <a:ea typeface="Raleway"/>
              <a:cs typeface="Raleway"/>
              <a:sym typeface="Raleway"/>
            </a:endParaRPr>
          </a:p>
          <a:p>
            <a:pPr marL="457200" lvl="0" indent="-406400" algn="l" rtl="0">
              <a:lnSpc>
                <a:spcPct val="100000"/>
              </a:lnSpc>
              <a:spcBef>
                <a:spcPts val="1600"/>
              </a:spcBef>
              <a:spcAft>
                <a:spcPts val="0"/>
              </a:spcAft>
              <a:buClr>
                <a:srgbClr val="000000"/>
              </a:buClr>
              <a:buSzPts val="2800"/>
              <a:buFont typeface="Mali"/>
              <a:buChar char="●"/>
            </a:pPr>
            <a:r>
              <a:rPr lang="en" sz="2800">
                <a:solidFill>
                  <a:srgbClr val="000000"/>
                </a:solidFill>
                <a:latin typeface="Raleway"/>
                <a:ea typeface="Raleway"/>
                <a:cs typeface="Raleway"/>
                <a:sym typeface="Raleway"/>
              </a:rPr>
              <a:t>No se toque los ojos.</a:t>
            </a:r>
            <a:endParaRPr sz="2800">
              <a:solidFill>
                <a:srgbClr val="000000"/>
              </a:solidFill>
              <a:latin typeface="Raleway"/>
              <a:ea typeface="Raleway"/>
              <a:cs typeface="Raleway"/>
              <a:sym typeface="Raleway"/>
            </a:endParaRPr>
          </a:p>
          <a:p>
            <a:pPr marL="0" lvl="0" indent="0" algn="l" rtl="0">
              <a:lnSpc>
                <a:spcPct val="100000"/>
              </a:lnSpc>
              <a:spcBef>
                <a:spcPts val="1600"/>
              </a:spcBef>
              <a:spcAft>
                <a:spcPts val="1600"/>
              </a:spcAft>
              <a:buNone/>
            </a:pPr>
            <a:endParaRPr sz="2800">
              <a:solidFill>
                <a:srgbClr val="000000"/>
              </a:solidFill>
              <a:latin typeface="Raleway"/>
              <a:ea typeface="Raleway"/>
              <a:cs typeface="Raleway"/>
              <a:sym typeface="Raleway"/>
            </a:endParaRPr>
          </a:p>
        </p:txBody>
      </p:sp>
      <p:sp>
        <p:nvSpPr>
          <p:cNvPr id="283" name="Google Shape;283;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18</a:t>
            </a:fld>
            <a:endParaRPr>
              <a:latin typeface="Proxima Nova"/>
              <a:ea typeface="Proxima Nova"/>
              <a:cs typeface="Proxima Nova"/>
              <a:sym typeface="Proxima Nova"/>
            </a:endParaRPr>
          </a:p>
        </p:txBody>
      </p:sp>
      <p:pic>
        <p:nvPicPr>
          <p:cNvPr id="284" name="Google Shape;284;p34"/>
          <p:cNvPicPr preferRelativeResize="0"/>
          <p:nvPr/>
        </p:nvPicPr>
        <p:blipFill>
          <a:blip r:embed="rId3">
            <a:alphaModFix/>
          </a:blip>
          <a:stretch>
            <a:fillRect/>
          </a:stretch>
        </p:blipFill>
        <p:spPr>
          <a:xfrm>
            <a:off x="397826" y="1727420"/>
            <a:ext cx="2661292" cy="2838700"/>
          </a:xfrm>
          <a:prstGeom prst="rect">
            <a:avLst/>
          </a:prstGeom>
          <a:noFill/>
          <a:ln>
            <a:noFill/>
          </a:ln>
          <a:effectLst>
            <a:outerShdw blurRad="57150" dist="66675" dir="4080000" algn="bl" rotWithShape="0">
              <a:srgbClr val="000000">
                <a:alpha val="63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¿Jabón y agua o desinfectante para manos?</a:t>
            </a:r>
            <a:endParaRPr/>
          </a:p>
        </p:txBody>
      </p:sp>
      <p:sp>
        <p:nvSpPr>
          <p:cNvPr id="290" name="Google Shape;290;p35"/>
          <p:cNvSpPr txBox="1">
            <a:spLocks noGrp="1"/>
          </p:cNvSpPr>
          <p:nvPr>
            <p:ph type="body" idx="1"/>
          </p:nvPr>
        </p:nvSpPr>
        <p:spPr>
          <a:xfrm>
            <a:off x="311700" y="1533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00"/>
                </a:solidFill>
                <a:latin typeface="Raleway"/>
                <a:ea typeface="Raleway"/>
                <a:cs typeface="Raleway"/>
                <a:sym typeface="Raleway"/>
              </a:rPr>
              <a:t>¡Use agua y jabón con la mayor frecuencia posible! Es la mejor forma de lavarse las manos.</a:t>
            </a:r>
            <a:endParaRPr sz="2000">
              <a:solidFill>
                <a:srgbClr val="000000"/>
              </a:solidFill>
              <a:latin typeface="Raleway"/>
              <a:ea typeface="Raleway"/>
              <a:cs typeface="Raleway"/>
              <a:sym typeface="Raleway"/>
            </a:endParaRPr>
          </a:p>
          <a:p>
            <a:pPr marL="0" lvl="0" indent="0" algn="l" rtl="0">
              <a:spcBef>
                <a:spcPts val="1600"/>
              </a:spcBef>
              <a:spcAft>
                <a:spcPts val="1600"/>
              </a:spcAft>
              <a:buNone/>
            </a:pPr>
            <a:endParaRPr sz="2000">
              <a:solidFill>
                <a:srgbClr val="000000"/>
              </a:solidFill>
              <a:latin typeface="Raleway"/>
              <a:ea typeface="Raleway"/>
              <a:cs typeface="Raleway"/>
              <a:sym typeface="Raleway"/>
            </a:endParaRPr>
          </a:p>
        </p:txBody>
      </p:sp>
      <p:sp>
        <p:nvSpPr>
          <p:cNvPr id="291" name="Google Shape;291;p35"/>
          <p:cNvSpPr txBox="1">
            <a:spLocks noGrp="1"/>
          </p:cNvSpPr>
          <p:nvPr>
            <p:ph type="body" idx="2"/>
          </p:nvPr>
        </p:nvSpPr>
        <p:spPr>
          <a:xfrm>
            <a:off x="4832400" y="1533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1155CC"/>
                </a:solidFill>
                <a:latin typeface="Raleway"/>
                <a:ea typeface="Raleway"/>
                <a:cs typeface="Raleway"/>
                <a:sym typeface="Raleway"/>
              </a:rPr>
              <a:t>Use desinfectante para manos cuando no pueda lavarse las manos de inmediato.</a:t>
            </a:r>
            <a:endParaRPr sz="2000">
              <a:solidFill>
                <a:srgbClr val="1155CC"/>
              </a:solidFill>
              <a:latin typeface="Raleway"/>
              <a:ea typeface="Raleway"/>
              <a:cs typeface="Raleway"/>
              <a:sym typeface="Raleway"/>
            </a:endParaRPr>
          </a:p>
          <a:p>
            <a:pPr marL="0" lvl="0" indent="0" algn="l" rtl="0">
              <a:spcBef>
                <a:spcPts val="1600"/>
              </a:spcBef>
              <a:spcAft>
                <a:spcPts val="0"/>
              </a:spcAft>
              <a:buNone/>
            </a:pPr>
            <a:endParaRPr sz="2000">
              <a:solidFill>
                <a:srgbClr val="1155CC"/>
              </a:solidFill>
              <a:latin typeface="Raleway"/>
              <a:ea typeface="Raleway"/>
              <a:cs typeface="Raleway"/>
              <a:sym typeface="Raleway"/>
            </a:endParaRPr>
          </a:p>
          <a:p>
            <a:pPr marL="0" lvl="0" indent="0" algn="l" rtl="0">
              <a:spcBef>
                <a:spcPts val="1600"/>
              </a:spcBef>
              <a:spcAft>
                <a:spcPts val="0"/>
              </a:spcAft>
              <a:buNone/>
            </a:pPr>
            <a:endParaRPr sz="2000">
              <a:solidFill>
                <a:srgbClr val="1155CC"/>
              </a:solidFill>
              <a:latin typeface="Raleway"/>
              <a:ea typeface="Raleway"/>
              <a:cs typeface="Raleway"/>
              <a:sym typeface="Raleway"/>
            </a:endParaRPr>
          </a:p>
          <a:p>
            <a:pPr marL="0" lvl="0" indent="0" algn="l" rtl="0">
              <a:spcBef>
                <a:spcPts val="1600"/>
              </a:spcBef>
              <a:spcAft>
                <a:spcPts val="1600"/>
              </a:spcAft>
              <a:buNone/>
            </a:pPr>
            <a:endParaRPr b="1">
              <a:solidFill>
                <a:srgbClr val="1155CC"/>
              </a:solidFill>
              <a:latin typeface="Mali"/>
              <a:ea typeface="Mali"/>
              <a:cs typeface="Mali"/>
              <a:sym typeface="Mali"/>
            </a:endParaRPr>
          </a:p>
        </p:txBody>
      </p:sp>
      <p:sp>
        <p:nvSpPr>
          <p:cNvPr id="292" name="Google Shape;29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19</a:t>
            </a:fld>
            <a:endParaRPr>
              <a:latin typeface="Proxima Nova"/>
              <a:ea typeface="Proxima Nova"/>
              <a:cs typeface="Proxima Nova"/>
              <a:sym typeface="Proxima Nova"/>
            </a:endParaRPr>
          </a:p>
        </p:txBody>
      </p:sp>
      <p:pic>
        <p:nvPicPr>
          <p:cNvPr id="293" name="Google Shape;293;p35"/>
          <p:cNvPicPr preferRelativeResize="0"/>
          <p:nvPr/>
        </p:nvPicPr>
        <p:blipFill>
          <a:blip r:embed="rId3">
            <a:alphaModFix/>
          </a:blip>
          <a:stretch>
            <a:fillRect/>
          </a:stretch>
        </p:blipFill>
        <p:spPr>
          <a:xfrm>
            <a:off x="685525" y="2855254"/>
            <a:ext cx="3217500" cy="1838572"/>
          </a:xfrm>
          <a:prstGeom prst="rect">
            <a:avLst/>
          </a:prstGeom>
          <a:noFill/>
          <a:ln>
            <a:noFill/>
          </a:ln>
          <a:effectLst>
            <a:outerShdw blurRad="57150" dist="66675" dir="3120000" algn="bl" rotWithShape="0">
              <a:srgbClr val="000000">
                <a:alpha val="86000"/>
              </a:srgbClr>
            </a:outerShdw>
          </a:effectLst>
        </p:spPr>
      </p:pic>
      <p:pic>
        <p:nvPicPr>
          <p:cNvPr id="294" name="Google Shape;294;p35"/>
          <p:cNvPicPr preferRelativeResize="0"/>
          <p:nvPr/>
        </p:nvPicPr>
        <p:blipFill>
          <a:blip r:embed="rId4">
            <a:alphaModFix/>
          </a:blip>
          <a:stretch>
            <a:fillRect/>
          </a:stretch>
        </p:blipFill>
        <p:spPr>
          <a:xfrm>
            <a:off x="4553250" y="2902988"/>
            <a:ext cx="2933700" cy="1743075"/>
          </a:xfrm>
          <a:prstGeom prst="rect">
            <a:avLst/>
          </a:prstGeom>
          <a:noFill/>
          <a:ln>
            <a:noFill/>
          </a:ln>
        </p:spPr>
      </p:pic>
      <p:sp>
        <p:nvSpPr>
          <p:cNvPr id="295" name="Google Shape;295;p35"/>
          <p:cNvSpPr/>
          <p:nvPr/>
        </p:nvSpPr>
        <p:spPr>
          <a:xfrm>
            <a:off x="7137400" y="2781000"/>
            <a:ext cx="1397100" cy="10194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Proxima Nova"/>
                <a:ea typeface="Proxima Nova"/>
                <a:cs typeface="Proxima Nova"/>
                <a:sym typeface="Proxima Nova"/>
              </a:rPr>
              <a:t>Discuta: ¿por qué es esto escaso?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2</a:t>
            </a:fld>
            <a:endParaRPr>
              <a:latin typeface="Proxima Nova"/>
              <a:ea typeface="Proxima Nova"/>
              <a:cs typeface="Proxima Nova"/>
              <a:sym typeface="Proxima Nova"/>
            </a:endParaRPr>
          </a:p>
        </p:txBody>
      </p:sp>
      <p:sp>
        <p:nvSpPr>
          <p:cNvPr id="171" name="Google Shape;171;p18"/>
          <p:cNvSpPr txBox="1">
            <a:spLocks noGrp="1"/>
          </p:cNvSpPr>
          <p:nvPr>
            <p:ph type="ctrTitle" idx="4294967295"/>
          </p:nvPr>
        </p:nvSpPr>
        <p:spPr>
          <a:xfrm>
            <a:off x="847050" y="1552750"/>
            <a:ext cx="7146900" cy="22572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Clr>
                <a:srgbClr val="000000"/>
              </a:buClr>
              <a:buSzPts val="3600"/>
              <a:buFont typeface="Raleway"/>
              <a:buChar char="●"/>
            </a:pPr>
            <a:r>
              <a:rPr lang="en" sz="3600">
                <a:solidFill>
                  <a:srgbClr val="000000"/>
                </a:solidFill>
                <a:latin typeface="Raleway"/>
                <a:ea typeface="Raleway"/>
                <a:cs typeface="Raleway"/>
                <a:sym typeface="Raleway"/>
              </a:rPr>
              <a:t>Coronavirus y COVID-19</a:t>
            </a:r>
            <a:endParaRPr sz="3600">
              <a:solidFill>
                <a:srgbClr val="000000"/>
              </a:solidFill>
              <a:latin typeface="Raleway"/>
              <a:ea typeface="Raleway"/>
              <a:cs typeface="Raleway"/>
              <a:sym typeface="Raleway"/>
            </a:endParaRPr>
          </a:p>
          <a:p>
            <a:pPr marL="457200" lvl="0" indent="-457200" algn="l" rtl="0">
              <a:spcBef>
                <a:spcPts val="0"/>
              </a:spcBef>
              <a:spcAft>
                <a:spcPts val="0"/>
              </a:spcAft>
              <a:buClr>
                <a:srgbClr val="000000"/>
              </a:buClr>
              <a:buSzPts val="3600"/>
              <a:buFont typeface="Raleway"/>
              <a:buChar char="●"/>
            </a:pPr>
            <a:r>
              <a:rPr lang="en" sz="3600">
                <a:solidFill>
                  <a:srgbClr val="000000"/>
                </a:solidFill>
                <a:latin typeface="Raleway"/>
                <a:ea typeface="Raleway"/>
                <a:cs typeface="Raleway"/>
                <a:sym typeface="Raleway"/>
              </a:rPr>
              <a:t>Como el coronavirus se transmite</a:t>
            </a:r>
            <a:endParaRPr sz="3600">
              <a:solidFill>
                <a:srgbClr val="000000"/>
              </a:solidFill>
              <a:latin typeface="Raleway"/>
              <a:ea typeface="Raleway"/>
              <a:cs typeface="Raleway"/>
              <a:sym typeface="Raleway"/>
            </a:endParaRPr>
          </a:p>
          <a:p>
            <a:pPr marL="457200" lvl="0" indent="-457200" algn="l" rtl="0">
              <a:spcBef>
                <a:spcPts val="0"/>
              </a:spcBef>
              <a:spcAft>
                <a:spcPts val="0"/>
              </a:spcAft>
              <a:buClr>
                <a:srgbClr val="000000"/>
              </a:buClr>
              <a:buSzPts val="3600"/>
              <a:buFont typeface="Raleway"/>
              <a:buChar char="●"/>
            </a:pPr>
            <a:r>
              <a:rPr lang="en" sz="3600">
                <a:solidFill>
                  <a:srgbClr val="000000"/>
                </a:solidFill>
                <a:latin typeface="Raleway"/>
                <a:ea typeface="Raleway"/>
                <a:cs typeface="Raleway"/>
                <a:sym typeface="Raleway"/>
              </a:rPr>
              <a:t>Formas de mantener salud para usted, su familia, y su comunidad </a:t>
            </a:r>
            <a:endParaRPr sz="3600">
              <a:solidFill>
                <a:srgbClr val="000000"/>
              </a:solidFill>
              <a:latin typeface="Raleway"/>
              <a:ea typeface="Raleway"/>
              <a:cs typeface="Raleway"/>
              <a:sym typeface="Raleway"/>
            </a:endParaRPr>
          </a:p>
        </p:txBody>
      </p:sp>
      <p:sp>
        <p:nvSpPr>
          <p:cNvPr id="172" name="Google Shape;172;p18"/>
          <p:cNvSpPr txBox="1"/>
          <p:nvPr/>
        </p:nvSpPr>
        <p:spPr>
          <a:xfrm>
            <a:off x="757175" y="378575"/>
            <a:ext cx="7715400" cy="8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accent3"/>
                </a:solidFill>
                <a:latin typeface="Alfa Slab One"/>
                <a:ea typeface="Alfa Slab One"/>
                <a:cs typeface="Alfa Slab One"/>
                <a:sym typeface="Alfa Slab One"/>
              </a:rPr>
              <a:t>Hoy, van ha aprender sobre:</a:t>
            </a:r>
            <a:endParaRPr sz="3600">
              <a:solidFill>
                <a:schemeClr val="accent3"/>
              </a:solidFill>
              <a:latin typeface="Alfa Slab One"/>
              <a:ea typeface="Alfa Slab One"/>
              <a:cs typeface="Alfa Slab One"/>
              <a:sym typeface="Alfa Slab On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Levanta tu mano y comparte</a:t>
            </a:r>
            <a:endParaRPr/>
          </a:p>
          <a:p>
            <a:pPr marL="0" lvl="0" indent="0" algn="l" rtl="0">
              <a:spcBef>
                <a:spcPts val="0"/>
              </a:spcBef>
              <a:spcAft>
                <a:spcPts val="0"/>
              </a:spcAft>
              <a:buNone/>
            </a:pPr>
            <a:endParaRPr/>
          </a:p>
        </p:txBody>
      </p:sp>
      <p:sp>
        <p:nvSpPr>
          <p:cNvPr id="301" name="Google Shape;301;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20</a:t>
            </a:fld>
            <a:endParaRPr>
              <a:latin typeface="Proxima Nova"/>
              <a:ea typeface="Proxima Nova"/>
              <a:cs typeface="Proxima Nova"/>
              <a:sym typeface="Proxima Nova"/>
            </a:endParaRPr>
          </a:p>
        </p:txBody>
      </p:sp>
      <p:sp>
        <p:nvSpPr>
          <p:cNvPr id="302" name="Google Shape;302;p36"/>
          <p:cNvSpPr txBox="1"/>
          <p:nvPr/>
        </p:nvSpPr>
        <p:spPr>
          <a:xfrm>
            <a:off x="534725" y="1369475"/>
            <a:ext cx="2914200" cy="326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Raleway"/>
                <a:ea typeface="Raleway"/>
                <a:cs typeface="Raleway"/>
                <a:sym typeface="Raleway"/>
              </a:rPr>
              <a:t>¿En qué ocasiones necesita lavarse las manos o usar desinfectante para manos?</a:t>
            </a:r>
            <a:endParaRPr sz="3000">
              <a:latin typeface="Raleway"/>
              <a:ea typeface="Raleway"/>
              <a:cs typeface="Raleway"/>
              <a:sym typeface="Raleway"/>
            </a:endParaRPr>
          </a:p>
          <a:p>
            <a:pPr marL="0" lvl="0" indent="0" algn="l" rtl="0">
              <a:spcBef>
                <a:spcPts val="0"/>
              </a:spcBef>
              <a:spcAft>
                <a:spcPts val="0"/>
              </a:spcAft>
              <a:buNone/>
            </a:pPr>
            <a:endParaRPr sz="3000">
              <a:latin typeface="Raleway"/>
              <a:ea typeface="Raleway"/>
              <a:cs typeface="Raleway"/>
              <a:sym typeface="Raleway"/>
            </a:endParaRPr>
          </a:p>
        </p:txBody>
      </p:sp>
      <p:pic>
        <p:nvPicPr>
          <p:cNvPr id="303" name="Google Shape;303;p36"/>
          <p:cNvPicPr preferRelativeResize="0"/>
          <p:nvPr/>
        </p:nvPicPr>
        <p:blipFill>
          <a:blip r:embed="rId3">
            <a:alphaModFix/>
          </a:blip>
          <a:stretch>
            <a:fillRect/>
          </a:stretch>
        </p:blipFill>
        <p:spPr>
          <a:xfrm>
            <a:off x="4152875" y="1513548"/>
            <a:ext cx="3496124" cy="2333675"/>
          </a:xfrm>
          <a:prstGeom prst="rect">
            <a:avLst/>
          </a:prstGeom>
          <a:noFill/>
          <a:ln>
            <a:noFill/>
          </a:ln>
          <a:effectLst>
            <a:outerShdw blurRad="57150" dist="76200" dir="4500000" algn="bl" rotWithShape="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7"/>
          <p:cNvSpPr txBox="1">
            <a:spLocks noGrp="1"/>
          </p:cNvSpPr>
          <p:nvPr>
            <p:ph type="body" idx="1"/>
          </p:nvPr>
        </p:nvSpPr>
        <p:spPr>
          <a:xfrm>
            <a:off x="344125" y="1352550"/>
            <a:ext cx="3493500" cy="33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00000"/>
                </a:solidFill>
                <a:latin typeface="Raleway"/>
                <a:ea typeface="Raleway"/>
                <a:cs typeface="Raleway"/>
                <a:sym typeface="Raleway"/>
              </a:rPr>
              <a:t>No muchos niños están enfermos con coronavirus. Si los niños lo contraen, generalmente es muy leve.</a:t>
            </a:r>
            <a:endParaRPr sz="3000">
              <a:solidFill>
                <a:srgbClr val="000000"/>
              </a:solidFill>
              <a:latin typeface="Raleway"/>
              <a:ea typeface="Raleway"/>
              <a:cs typeface="Raleway"/>
              <a:sym typeface="Raleway"/>
            </a:endParaRPr>
          </a:p>
          <a:p>
            <a:pPr marL="0" lvl="0" indent="0" algn="l" rtl="0">
              <a:spcBef>
                <a:spcPts val="0"/>
              </a:spcBef>
              <a:spcAft>
                <a:spcPts val="0"/>
              </a:spcAft>
              <a:buNone/>
            </a:pPr>
            <a:endParaRPr sz="3000">
              <a:solidFill>
                <a:srgbClr val="000000"/>
              </a:solidFill>
              <a:latin typeface="Raleway"/>
              <a:ea typeface="Raleway"/>
              <a:cs typeface="Raleway"/>
              <a:sym typeface="Raleway"/>
            </a:endParaRPr>
          </a:p>
        </p:txBody>
      </p:sp>
      <p:sp>
        <p:nvSpPr>
          <p:cNvPr id="309" name="Google Shape;309;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21</a:t>
            </a:fld>
            <a:endParaRPr>
              <a:latin typeface="Proxima Nova"/>
              <a:ea typeface="Proxima Nova"/>
              <a:cs typeface="Proxima Nova"/>
              <a:sym typeface="Proxima Nova"/>
            </a:endParaRPr>
          </a:p>
        </p:txBody>
      </p:sp>
      <p:pic>
        <p:nvPicPr>
          <p:cNvPr id="310" name="Google Shape;310;p37"/>
          <p:cNvPicPr preferRelativeResize="0"/>
          <p:nvPr/>
        </p:nvPicPr>
        <p:blipFill>
          <a:blip r:embed="rId3">
            <a:alphaModFix/>
          </a:blip>
          <a:stretch>
            <a:fillRect/>
          </a:stretch>
        </p:blipFill>
        <p:spPr>
          <a:xfrm>
            <a:off x="4015674" y="1296525"/>
            <a:ext cx="3928301" cy="2676151"/>
          </a:xfrm>
          <a:prstGeom prst="rect">
            <a:avLst/>
          </a:prstGeom>
          <a:noFill/>
          <a:ln>
            <a:noFill/>
          </a:ln>
          <a:effectLst>
            <a:outerShdw blurRad="57150" dist="66675" dir="5400000" algn="bl" rotWithShape="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8"/>
          <p:cNvSpPr txBox="1">
            <a:spLocks noGrp="1"/>
          </p:cNvSpPr>
          <p:nvPr>
            <p:ph type="body" idx="1"/>
          </p:nvPr>
        </p:nvSpPr>
        <p:spPr>
          <a:xfrm>
            <a:off x="4408975" y="706850"/>
            <a:ext cx="3600900" cy="42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000000"/>
                </a:solidFill>
                <a:latin typeface="Raleway"/>
                <a:ea typeface="Raleway"/>
                <a:cs typeface="Raleway"/>
                <a:sym typeface="Raleway"/>
              </a:rPr>
              <a:t>Las personas que son mucho mayores o que ya tienen problemas de salud tienen más probabilidades de enfermarse con el coronavirus.</a:t>
            </a:r>
            <a:endParaRPr sz="2800">
              <a:solidFill>
                <a:srgbClr val="000000"/>
              </a:solidFill>
              <a:latin typeface="Raleway"/>
              <a:ea typeface="Raleway"/>
              <a:cs typeface="Raleway"/>
              <a:sym typeface="Raleway"/>
            </a:endParaRPr>
          </a:p>
          <a:p>
            <a:pPr marL="0" lvl="0" indent="0" algn="l" rtl="0">
              <a:spcBef>
                <a:spcPts val="0"/>
              </a:spcBef>
              <a:spcAft>
                <a:spcPts val="0"/>
              </a:spcAft>
              <a:buNone/>
            </a:pPr>
            <a:endParaRPr sz="2800">
              <a:solidFill>
                <a:srgbClr val="000000"/>
              </a:solidFill>
              <a:latin typeface="Raleway"/>
              <a:ea typeface="Raleway"/>
              <a:cs typeface="Raleway"/>
              <a:sym typeface="Raleway"/>
            </a:endParaRPr>
          </a:p>
          <a:p>
            <a:pPr marL="0" lvl="0" indent="0" algn="l" rtl="0">
              <a:spcBef>
                <a:spcPts val="0"/>
              </a:spcBef>
              <a:spcAft>
                <a:spcPts val="0"/>
              </a:spcAft>
              <a:buNone/>
            </a:pPr>
            <a:endParaRPr b="1">
              <a:solidFill>
                <a:srgbClr val="000000"/>
              </a:solidFill>
              <a:latin typeface="Mali"/>
              <a:ea typeface="Mali"/>
              <a:cs typeface="Mali"/>
              <a:sym typeface="Mali"/>
            </a:endParaRPr>
          </a:p>
          <a:p>
            <a:pPr marL="0" lvl="0" indent="0" algn="l" rtl="0">
              <a:spcBef>
                <a:spcPts val="0"/>
              </a:spcBef>
              <a:spcAft>
                <a:spcPts val="0"/>
              </a:spcAft>
              <a:buNone/>
            </a:pPr>
            <a:endParaRPr b="1">
              <a:solidFill>
                <a:srgbClr val="000000"/>
              </a:solidFill>
              <a:latin typeface="Mali"/>
              <a:ea typeface="Mali"/>
              <a:cs typeface="Mali"/>
              <a:sym typeface="Mali"/>
            </a:endParaRPr>
          </a:p>
        </p:txBody>
      </p:sp>
      <p:sp>
        <p:nvSpPr>
          <p:cNvPr id="316" name="Google Shape;31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22</a:t>
            </a:fld>
            <a:endParaRPr>
              <a:latin typeface="Proxima Nova"/>
              <a:ea typeface="Proxima Nova"/>
              <a:cs typeface="Proxima Nova"/>
              <a:sym typeface="Proxima Nova"/>
            </a:endParaRPr>
          </a:p>
        </p:txBody>
      </p:sp>
      <p:pic>
        <p:nvPicPr>
          <p:cNvPr id="317" name="Google Shape;317;p38"/>
          <p:cNvPicPr preferRelativeResize="0"/>
          <p:nvPr/>
        </p:nvPicPr>
        <p:blipFill>
          <a:blip r:embed="rId3">
            <a:alphaModFix/>
          </a:blip>
          <a:stretch>
            <a:fillRect/>
          </a:stretch>
        </p:blipFill>
        <p:spPr>
          <a:xfrm>
            <a:off x="532326" y="1468623"/>
            <a:ext cx="3515024" cy="2486901"/>
          </a:xfrm>
          <a:prstGeom prst="rect">
            <a:avLst/>
          </a:prstGeom>
          <a:noFill/>
          <a:ln>
            <a:noFill/>
          </a:ln>
          <a:effectLst>
            <a:outerShdw blurRad="57150" dist="66675" dir="3840000" algn="bl" rotWithShape="0">
              <a:srgbClr val="000000">
                <a:alpha val="67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9"/>
          <p:cNvSpPr txBox="1">
            <a:spLocks noGrp="1"/>
          </p:cNvSpPr>
          <p:nvPr>
            <p:ph type="body" idx="1"/>
          </p:nvPr>
        </p:nvSpPr>
        <p:spPr>
          <a:xfrm>
            <a:off x="807575" y="1321825"/>
            <a:ext cx="3426900" cy="33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00000"/>
                </a:solidFill>
                <a:latin typeface="Raleway"/>
                <a:ea typeface="Raleway"/>
                <a:cs typeface="Raleway"/>
                <a:sym typeface="Raleway"/>
              </a:rPr>
              <a:t>Aquí hay algunas cosas que puede hacer para tratar de mantenerse saludable.</a:t>
            </a:r>
            <a:br>
              <a:rPr lang="en" b="1">
                <a:latin typeface="Mali"/>
                <a:ea typeface="Mali"/>
                <a:cs typeface="Mali"/>
                <a:sym typeface="Mali"/>
              </a:rPr>
            </a:br>
            <a:endParaRPr b="1">
              <a:latin typeface="Mali"/>
              <a:ea typeface="Mali"/>
              <a:cs typeface="Mali"/>
              <a:sym typeface="Mali"/>
            </a:endParaRPr>
          </a:p>
          <a:p>
            <a:pPr marL="0" lvl="0" indent="0" algn="l" rtl="0">
              <a:spcBef>
                <a:spcPts val="1600"/>
              </a:spcBef>
              <a:spcAft>
                <a:spcPts val="1600"/>
              </a:spcAft>
              <a:buNone/>
            </a:pPr>
            <a:endParaRPr b="1">
              <a:latin typeface="Mali"/>
              <a:ea typeface="Mali"/>
              <a:cs typeface="Mali"/>
              <a:sym typeface="Mali"/>
            </a:endParaRPr>
          </a:p>
        </p:txBody>
      </p:sp>
      <p:sp>
        <p:nvSpPr>
          <p:cNvPr id="323" name="Google Shape;32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324" name="Google Shape;324;p39"/>
          <p:cNvPicPr preferRelativeResize="0"/>
          <p:nvPr/>
        </p:nvPicPr>
        <p:blipFill>
          <a:blip r:embed="rId3">
            <a:alphaModFix/>
          </a:blip>
          <a:stretch>
            <a:fillRect/>
          </a:stretch>
        </p:blipFill>
        <p:spPr>
          <a:xfrm>
            <a:off x="4586300" y="574265"/>
            <a:ext cx="3376025" cy="3994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Quédese en casa tanto como sea posible</a:t>
            </a:r>
            <a:endParaRPr/>
          </a:p>
          <a:p>
            <a:pPr marL="0" lvl="0" indent="0" algn="l" rtl="0">
              <a:spcBef>
                <a:spcPts val="0"/>
              </a:spcBef>
              <a:spcAft>
                <a:spcPts val="0"/>
              </a:spcAft>
              <a:buNone/>
            </a:pPr>
            <a:endParaRPr/>
          </a:p>
        </p:txBody>
      </p:sp>
      <p:sp>
        <p:nvSpPr>
          <p:cNvPr id="330" name="Google Shape;330;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0000"/>
              </a:buClr>
              <a:buSzPts val="2200"/>
              <a:buFont typeface="Raleway"/>
              <a:buChar char="●"/>
            </a:pPr>
            <a:r>
              <a:rPr lang="en" sz="2200">
                <a:solidFill>
                  <a:srgbClr val="000000"/>
                </a:solidFill>
                <a:latin typeface="Raleway"/>
                <a:ea typeface="Raleway"/>
                <a:cs typeface="Raleway"/>
                <a:sym typeface="Raleway"/>
              </a:rPr>
              <a:t>Limpie las cosas que toca con frecuencia, como:</a:t>
            </a:r>
            <a:endParaRPr sz="2200">
              <a:solidFill>
                <a:srgbClr val="000000"/>
              </a:solidFill>
              <a:latin typeface="Raleway"/>
              <a:ea typeface="Raleway"/>
              <a:cs typeface="Raleway"/>
              <a:sym typeface="Raleway"/>
            </a:endParaRPr>
          </a:p>
          <a:p>
            <a:pPr marL="914400" lvl="1" indent="-368300" algn="l" rtl="0">
              <a:spcBef>
                <a:spcPts val="0"/>
              </a:spcBef>
              <a:spcAft>
                <a:spcPts val="0"/>
              </a:spcAft>
              <a:buClr>
                <a:srgbClr val="000000"/>
              </a:buClr>
              <a:buSzPts val="2200"/>
              <a:buFont typeface="Raleway"/>
              <a:buChar char="○"/>
            </a:pPr>
            <a:r>
              <a:rPr lang="en" sz="2200">
                <a:solidFill>
                  <a:srgbClr val="000000"/>
                </a:solidFill>
                <a:latin typeface="Raleway"/>
                <a:ea typeface="Raleway"/>
                <a:cs typeface="Raleway"/>
                <a:sym typeface="Raleway"/>
              </a:rPr>
              <a:t>electrónica, teclados, juegos y teléfonos</a:t>
            </a:r>
            <a:endParaRPr sz="2200">
              <a:solidFill>
                <a:srgbClr val="000000"/>
              </a:solidFill>
              <a:latin typeface="Raleway"/>
              <a:ea typeface="Raleway"/>
              <a:cs typeface="Raleway"/>
              <a:sym typeface="Raleway"/>
            </a:endParaRPr>
          </a:p>
          <a:p>
            <a:pPr marL="914400" lvl="1" indent="-368300" algn="l" rtl="0">
              <a:spcBef>
                <a:spcPts val="0"/>
              </a:spcBef>
              <a:spcAft>
                <a:spcPts val="0"/>
              </a:spcAft>
              <a:buClr>
                <a:srgbClr val="000000"/>
              </a:buClr>
              <a:buSzPts val="2200"/>
              <a:buFont typeface="Raleway"/>
              <a:buChar char="○"/>
            </a:pPr>
            <a:r>
              <a:rPr lang="en" sz="2200">
                <a:solidFill>
                  <a:srgbClr val="000000"/>
                </a:solidFill>
                <a:latin typeface="Raleway"/>
                <a:ea typeface="Raleway"/>
                <a:cs typeface="Raleway"/>
                <a:sym typeface="Raleway"/>
              </a:rPr>
              <a:t>interruptores de luz</a:t>
            </a:r>
            <a:endParaRPr sz="2200">
              <a:solidFill>
                <a:srgbClr val="000000"/>
              </a:solidFill>
              <a:latin typeface="Raleway"/>
              <a:ea typeface="Raleway"/>
              <a:cs typeface="Raleway"/>
              <a:sym typeface="Raleway"/>
            </a:endParaRPr>
          </a:p>
          <a:p>
            <a:pPr marL="914400" lvl="1" indent="-368300" algn="l" rtl="0">
              <a:spcBef>
                <a:spcPts val="0"/>
              </a:spcBef>
              <a:spcAft>
                <a:spcPts val="0"/>
              </a:spcAft>
              <a:buClr>
                <a:srgbClr val="000000"/>
              </a:buClr>
              <a:buSzPts val="2200"/>
              <a:buFont typeface="Raleway"/>
              <a:buChar char="○"/>
            </a:pPr>
            <a:r>
              <a:rPr lang="en" sz="2200">
                <a:solidFill>
                  <a:srgbClr val="000000"/>
                </a:solidFill>
                <a:latin typeface="Raleway"/>
                <a:ea typeface="Raleway"/>
                <a:cs typeface="Raleway"/>
                <a:sym typeface="Raleway"/>
              </a:rPr>
              <a:t>manijas de puerta.</a:t>
            </a:r>
            <a:endParaRPr sz="2200">
              <a:solidFill>
                <a:srgbClr val="000000"/>
              </a:solidFill>
              <a:latin typeface="Raleway"/>
              <a:ea typeface="Raleway"/>
              <a:cs typeface="Raleway"/>
              <a:sym typeface="Raleway"/>
            </a:endParaRPr>
          </a:p>
          <a:p>
            <a:pPr marL="457200" lvl="0" indent="-368300" algn="l" rtl="0">
              <a:spcBef>
                <a:spcPts val="0"/>
              </a:spcBef>
              <a:spcAft>
                <a:spcPts val="0"/>
              </a:spcAft>
              <a:buClr>
                <a:srgbClr val="000000"/>
              </a:buClr>
              <a:buSzPts val="2200"/>
              <a:buFont typeface="Raleway"/>
              <a:buChar char="●"/>
            </a:pPr>
            <a:r>
              <a:rPr lang="en" sz="2200">
                <a:solidFill>
                  <a:srgbClr val="000000"/>
                </a:solidFill>
                <a:latin typeface="Raleway"/>
                <a:ea typeface="Raleway"/>
                <a:cs typeface="Raleway"/>
                <a:sym typeface="Raleway"/>
              </a:rPr>
              <a:t>Continúe lavándose las manos, cubra la tos y los estornudos y evite tocarse la cara.</a:t>
            </a:r>
            <a:endParaRPr sz="2200">
              <a:solidFill>
                <a:srgbClr val="000000"/>
              </a:solidFill>
              <a:latin typeface="Raleway"/>
              <a:ea typeface="Raleway"/>
              <a:cs typeface="Raleway"/>
              <a:sym typeface="Raleway"/>
            </a:endParaRPr>
          </a:p>
          <a:p>
            <a:pPr marL="457200" lvl="0" indent="-368300" algn="l" rtl="0">
              <a:spcBef>
                <a:spcPts val="0"/>
              </a:spcBef>
              <a:spcAft>
                <a:spcPts val="0"/>
              </a:spcAft>
              <a:buClr>
                <a:srgbClr val="000000"/>
              </a:buClr>
              <a:buSzPts val="2200"/>
              <a:buFont typeface="Raleway"/>
              <a:buChar char="●"/>
            </a:pPr>
            <a:r>
              <a:rPr lang="en" sz="2200">
                <a:solidFill>
                  <a:srgbClr val="000000"/>
                </a:solidFill>
                <a:latin typeface="Raleway"/>
                <a:ea typeface="Raleway"/>
                <a:cs typeface="Raleway"/>
                <a:sym typeface="Raleway"/>
              </a:rPr>
              <a:t>Manténgase alejado de otros que están enfermos.</a:t>
            </a:r>
            <a:endParaRPr sz="2200">
              <a:solidFill>
                <a:srgbClr val="000000"/>
              </a:solidFill>
              <a:latin typeface="Raleway"/>
              <a:ea typeface="Raleway"/>
              <a:cs typeface="Raleway"/>
              <a:sym typeface="Raleway"/>
            </a:endParaRPr>
          </a:p>
          <a:p>
            <a:pPr marL="0" lvl="0" indent="0" algn="l" rtl="0">
              <a:spcBef>
                <a:spcPts val="1600"/>
              </a:spcBef>
              <a:spcAft>
                <a:spcPts val="0"/>
              </a:spcAft>
              <a:buNone/>
            </a:pPr>
            <a:endParaRPr sz="2200">
              <a:solidFill>
                <a:srgbClr val="000000"/>
              </a:solidFill>
              <a:latin typeface="Raleway"/>
              <a:ea typeface="Raleway"/>
              <a:cs typeface="Raleway"/>
              <a:sym typeface="Raleway"/>
            </a:endParaRPr>
          </a:p>
          <a:p>
            <a:pPr marL="457200" lvl="0" indent="0" algn="l" rtl="0">
              <a:spcBef>
                <a:spcPts val="1600"/>
              </a:spcBef>
              <a:spcAft>
                <a:spcPts val="0"/>
              </a:spcAft>
              <a:buNone/>
            </a:pPr>
            <a:endParaRPr/>
          </a:p>
          <a:p>
            <a:pPr marL="457200" lvl="0" indent="0" algn="l" rtl="0">
              <a:spcBef>
                <a:spcPts val="1600"/>
              </a:spcBef>
              <a:spcAft>
                <a:spcPts val="1600"/>
              </a:spcAft>
              <a:buNone/>
            </a:pPr>
            <a:endParaRPr/>
          </a:p>
        </p:txBody>
      </p:sp>
      <p:sp>
        <p:nvSpPr>
          <p:cNvPr id="331" name="Google Shape;331;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1"/>
          <p:cNvSpPr txBox="1">
            <a:spLocks noGrp="1"/>
          </p:cNvSpPr>
          <p:nvPr>
            <p:ph type="title"/>
          </p:nvPr>
        </p:nvSpPr>
        <p:spPr>
          <a:xfrm>
            <a:off x="829000" y="526700"/>
            <a:ext cx="7063500" cy="46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Practica la distancia social</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37" name="Google Shape;337;p41"/>
          <p:cNvSpPr txBox="1">
            <a:spLocks noGrp="1"/>
          </p:cNvSpPr>
          <p:nvPr>
            <p:ph type="body" idx="1"/>
          </p:nvPr>
        </p:nvSpPr>
        <p:spPr>
          <a:xfrm>
            <a:off x="829000" y="1261050"/>
            <a:ext cx="6902100" cy="339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000000"/>
                </a:solidFill>
                <a:latin typeface="Raleway"/>
                <a:ea typeface="Raleway"/>
                <a:cs typeface="Raleway"/>
                <a:sym typeface="Raleway"/>
              </a:rPr>
              <a:t>Esto significa:</a:t>
            </a:r>
            <a:endParaRPr sz="2200">
              <a:solidFill>
                <a:srgbClr val="000000"/>
              </a:solidFill>
              <a:latin typeface="Raleway"/>
              <a:ea typeface="Raleway"/>
              <a:cs typeface="Raleway"/>
              <a:sym typeface="Raleway"/>
            </a:endParaRPr>
          </a:p>
          <a:p>
            <a:pPr marL="457200" lvl="0" indent="-368300" algn="l" rtl="0">
              <a:spcBef>
                <a:spcPts val="1600"/>
              </a:spcBef>
              <a:spcAft>
                <a:spcPts val="0"/>
              </a:spcAft>
              <a:buClr>
                <a:srgbClr val="000000"/>
              </a:buClr>
              <a:buSzPts val="2200"/>
              <a:buFont typeface="Raleway"/>
              <a:buChar char="●"/>
            </a:pPr>
            <a:r>
              <a:rPr lang="en" sz="2200">
                <a:solidFill>
                  <a:srgbClr val="000000"/>
                </a:solidFill>
                <a:latin typeface="Raleway"/>
                <a:ea typeface="Raleway"/>
                <a:cs typeface="Raleway"/>
                <a:sym typeface="Raleway"/>
              </a:rPr>
              <a:t>Limite las reuniones con amigos, en hogares o en público. Solo sal cuando tengas que hacerlo.</a:t>
            </a:r>
            <a:endParaRPr sz="2200">
              <a:solidFill>
                <a:srgbClr val="000000"/>
              </a:solidFill>
              <a:latin typeface="Raleway"/>
              <a:ea typeface="Raleway"/>
              <a:cs typeface="Raleway"/>
              <a:sym typeface="Raleway"/>
            </a:endParaRPr>
          </a:p>
          <a:p>
            <a:pPr marL="457200" lvl="0" indent="-368300" algn="l" rtl="0">
              <a:spcBef>
                <a:spcPts val="0"/>
              </a:spcBef>
              <a:spcAft>
                <a:spcPts val="0"/>
              </a:spcAft>
              <a:buClr>
                <a:srgbClr val="000000"/>
              </a:buClr>
              <a:buSzPts val="2200"/>
              <a:buFont typeface="Raleway"/>
              <a:buChar char="●"/>
            </a:pPr>
            <a:r>
              <a:rPr lang="en" sz="2200">
                <a:solidFill>
                  <a:srgbClr val="000000"/>
                </a:solidFill>
                <a:latin typeface="Raleway"/>
                <a:ea typeface="Raleway"/>
                <a:cs typeface="Raleway"/>
                <a:sym typeface="Raleway"/>
              </a:rPr>
              <a:t>Limite el contacto cercano con otras personas, especialmente con las personas mayores (manténgase a 6 pies de distancia).</a:t>
            </a:r>
            <a:endParaRPr sz="2200">
              <a:solidFill>
                <a:srgbClr val="000000"/>
              </a:solidFill>
              <a:latin typeface="Raleway"/>
              <a:ea typeface="Raleway"/>
              <a:cs typeface="Raleway"/>
              <a:sym typeface="Raleway"/>
            </a:endParaRPr>
          </a:p>
          <a:p>
            <a:pPr marL="457200" lvl="0" indent="-368300" algn="l" rtl="0">
              <a:spcBef>
                <a:spcPts val="0"/>
              </a:spcBef>
              <a:spcAft>
                <a:spcPts val="0"/>
              </a:spcAft>
              <a:buClr>
                <a:srgbClr val="000000"/>
              </a:buClr>
              <a:buSzPts val="2200"/>
              <a:buFont typeface="Raleway"/>
              <a:buChar char="●"/>
            </a:pPr>
            <a:r>
              <a:rPr lang="en" sz="2200">
                <a:solidFill>
                  <a:srgbClr val="000000"/>
                </a:solidFill>
                <a:latin typeface="Raleway"/>
                <a:ea typeface="Raleway"/>
                <a:cs typeface="Raleway"/>
                <a:sym typeface="Raleway"/>
              </a:rPr>
              <a:t>Visite con sus amigos en línea, no en persona.</a:t>
            </a:r>
            <a:endParaRPr sz="2200">
              <a:solidFill>
                <a:srgbClr val="000000"/>
              </a:solidFill>
              <a:latin typeface="Raleway"/>
              <a:ea typeface="Raleway"/>
              <a:cs typeface="Raleway"/>
              <a:sym typeface="Raleway"/>
            </a:endParaRPr>
          </a:p>
        </p:txBody>
      </p:sp>
      <p:sp>
        <p:nvSpPr>
          <p:cNvPr id="338" name="Google Shape;338;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2"/>
          <p:cNvSpPr txBox="1">
            <a:spLocks noGrp="1"/>
          </p:cNvSpPr>
          <p:nvPr>
            <p:ph type="title"/>
          </p:nvPr>
        </p:nvSpPr>
        <p:spPr>
          <a:xfrm>
            <a:off x="265900" y="526700"/>
            <a:ext cx="8168700" cy="460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a:t>¡Protegernos a nosotros mismos también ayuda a proteger a los demás!</a:t>
            </a:r>
            <a:endParaRPr sz="2400"/>
          </a:p>
          <a:p>
            <a:pPr marL="0" lvl="0" indent="0" algn="l" rtl="0">
              <a:lnSpc>
                <a:spcPct val="100000"/>
              </a:lnSpc>
              <a:spcBef>
                <a:spcPts val="0"/>
              </a:spcBef>
              <a:spcAft>
                <a:spcPts val="0"/>
              </a:spcAft>
              <a:buNone/>
            </a:pPr>
            <a:endParaRPr sz="2400"/>
          </a:p>
        </p:txBody>
      </p:sp>
      <p:sp>
        <p:nvSpPr>
          <p:cNvPr id="344" name="Google Shape;344;p42"/>
          <p:cNvSpPr txBox="1">
            <a:spLocks noGrp="1"/>
          </p:cNvSpPr>
          <p:nvPr>
            <p:ph type="body" idx="1"/>
          </p:nvPr>
        </p:nvSpPr>
        <p:spPr>
          <a:xfrm>
            <a:off x="390975" y="1417325"/>
            <a:ext cx="7692000" cy="301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000000"/>
                </a:solidFill>
                <a:latin typeface="Raleway"/>
                <a:ea typeface="Raleway"/>
                <a:cs typeface="Raleway"/>
                <a:sym typeface="Raleway"/>
              </a:rPr>
              <a:t>Si crees que te estás enfermando, debes quedarte en casa. Intenta no enfermar a otros. Evite el contacto con ancianos y personas que se enferman fácilmente.</a:t>
            </a:r>
            <a:endParaRPr sz="2200">
              <a:solidFill>
                <a:srgbClr val="000000"/>
              </a:solidFill>
              <a:latin typeface="Raleway"/>
              <a:ea typeface="Raleway"/>
              <a:cs typeface="Raleway"/>
              <a:sym typeface="Raleway"/>
            </a:endParaRPr>
          </a:p>
          <a:p>
            <a:pPr marL="0" lvl="0" indent="0" algn="l" rtl="0">
              <a:spcBef>
                <a:spcPts val="1600"/>
              </a:spcBef>
              <a:spcAft>
                <a:spcPts val="1600"/>
              </a:spcAft>
              <a:buNone/>
            </a:pPr>
            <a:endParaRPr sz="2200">
              <a:solidFill>
                <a:srgbClr val="000000"/>
              </a:solidFill>
              <a:latin typeface="Raleway"/>
              <a:ea typeface="Raleway"/>
              <a:cs typeface="Raleway"/>
              <a:sym typeface="Raleway"/>
            </a:endParaRPr>
          </a:p>
        </p:txBody>
      </p:sp>
      <p:sp>
        <p:nvSpPr>
          <p:cNvPr id="345" name="Google Shape;345;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26</a:t>
            </a:fld>
            <a:endParaRPr>
              <a:latin typeface="Proxima Nova"/>
              <a:ea typeface="Proxima Nova"/>
              <a:cs typeface="Proxima Nova"/>
              <a:sym typeface="Proxima Nova"/>
            </a:endParaRPr>
          </a:p>
        </p:txBody>
      </p:sp>
      <p:pic>
        <p:nvPicPr>
          <p:cNvPr id="346" name="Google Shape;346;p42"/>
          <p:cNvPicPr preferRelativeResize="0"/>
          <p:nvPr/>
        </p:nvPicPr>
        <p:blipFill>
          <a:blip r:embed="rId3">
            <a:alphaModFix/>
          </a:blip>
          <a:stretch>
            <a:fillRect/>
          </a:stretch>
        </p:blipFill>
        <p:spPr>
          <a:xfrm>
            <a:off x="2887600" y="2631525"/>
            <a:ext cx="3075899" cy="2501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3"/>
          <p:cNvSpPr txBox="1">
            <a:spLocks noGrp="1"/>
          </p:cNvSpPr>
          <p:nvPr>
            <p:ph type="body" idx="1"/>
          </p:nvPr>
        </p:nvSpPr>
        <p:spPr>
          <a:xfrm>
            <a:off x="122900" y="1088450"/>
            <a:ext cx="3186900" cy="355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accent3"/>
                </a:solidFill>
                <a:latin typeface="Mali"/>
                <a:ea typeface="Mali"/>
                <a:cs typeface="Mali"/>
                <a:sym typeface="Mali"/>
              </a:rPr>
              <a:t>Muchas personas están trabajando para protegerte.</a:t>
            </a:r>
            <a:endParaRPr sz="3600" b="1">
              <a:solidFill>
                <a:schemeClr val="accent3"/>
              </a:solidFill>
              <a:latin typeface="Mali"/>
              <a:ea typeface="Mali"/>
              <a:cs typeface="Mali"/>
              <a:sym typeface="Mali"/>
            </a:endParaRPr>
          </a:p>
          <a:p>
            <a:pPr marL="0" lvl="0" indent="0" algn="l" rtl="0">
              <a:spcBef>
                <a:spcPts val="0"/>
              </a:spcBef>
              <a:spcAft>
                <a:spcPts val="0"/>
              </a:spcAft>
              <a:buNone/>
            </a:pPr>
            <a:endParaRPr sz="3600" b="1">
              <a:solidFill>
                <a:schemeClr val="accent3"/>
              </a:solidFill>
              <a:latin typeface="Mali"/>
              <a:ea typeface="Mali"/>
              <a:cs typeface="Mali"/>
              <a:sym typeface="Mali"/>
            </a:endParaRPr>
          </a:p>
        </p:txBody>
      </p:sp>
      <p:sp>
        <p:nvSpPr>
          <p:cNvPr id="352" name="Google Shape;352;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27</a:t>
            </a:fld>
            <a:endParaRPr>
              <a:latin typeface="Proxima Nova"/>
              <a:ea typeface="Proxima Nova"/>
              <a:cs typeface="Proxima Nova"/>
              <a:sym typeface="Proxima Nova"/>
            </a:endParaRPr>
          </a:p>
        </p:txBody>
      </p:sp>
      <p:pic>
        <p:nvPicPr>
          <p:cNvPr id="353" name="Google Shape;353;p43"/>
          <p:cNvPicPr preferRelativeResize="0"/>
          <p:nvPr/>
        </p:nvPicPr>
        <p:blipFill rotWithShape="1">
          <a:blip r:embed="rId3">
            <a:alphaModFix/>
          </a:blip>
          <a:srcRect b="7851"/>
          <a:stretch/>
        </p:blipFill>
        <p:spPr>
          <a:xfrm>
            <a:off x="4050175" y="2783300"/>
            <a:ext cx="1975950" cy="1741975"/>
          </a:xfrm>
          <a:prstGeom prst="rect">
            <a:avLst/>
          </a:prstGeom>
          <a:noFill/>
          <a:ln>
            <a:noFill/>
          </a:ln>
        </p:spPr>
      </p:pic>
      <p:pic>
        <p:nvPicPr>
          <p:cNvPr id="354" name="Google Shape;354;p43"/>
          <p:cNvPicPr preferRelativeResize="0"/>
          <p:nvPr/>
        </p:nvPicPr>
        <p:blipFill rotWithShape="1">
          <a:blip r:embed="rId4">
            <a:alphaModFix/>
          </a:blip>
          <a:srcRect b="6331"/>
          <a:stretch/>
        </p:blipFill>
        <p:spPr>
          <a:xfrm>
            <a:off x="3870938" y="238225"/>
            <a:ext cx="2019113" cy="1741975"/>
          </a:xfrm>
          <a:prstGeom prst="rect">
            <a:avLst/>
          </a:prstGeom>
          <a:noFill/>
          <a:ln>
            <a:noFill/>
          </a:ln>
        </p:spPr>
      </p:pic>
      <p:pic>
        <p:nvPicPr>
          <p:cNvPr id="355" name="Google Shape;355;p43"/>
          <p:cNvPicPr preferRelativeResize="0"/>
          <p:nvPr/>
        </p:nvPicPr>
        <p:blipFill rotWithShape="1">
          <a:blip r:embed="rId5">
            <a:alphaModFix/>
          </a:blip>
          <a:srcRect l="17663" t="8422" r="15957" b="15421"/>
          <a:stretch/>
        </p:blipFill>
        <p:spPr>
          <a:xfrm>
            <a:off x="6525750" y="2783300"/>
            <a:ext cx="1281839" cy="1741975"/>
          </a:xfrm>
          <a:prstGeom prst="rect">
            <a:avLst/>
          </a:prstGeom>
          <a:noFill/>
          <a:ln>
            <a:noFill/>
          </a:ln>
        </p:spPr>
      </p:pic>
      <p:pic>
        <p:nvPicPr>
          <p:cNvPr id="356" name="Google Shape;356;p43"/>
          <p:cNvPicPr preferRelativeResize="0"/>
          <p:nvPr/>
        </p:nvPicPr>
        <p:blipFill>
          <a:blip r:embed="rId6">
            <a:alphaModFix/>
          </a:blip>
          <a:stretch>
            <a:fillRect/>
          </a:stretch>
        </p:blipFill>
        <p:spPr>
          <a:xfrm>
            <a:off x="6451197" y="238213"/>
            <a:ext cx="1430950" cy="1935100"/>
          </a:xfrm>
          <a:prstGeom prst="rect">
            <a:avLst/>
          </a:prstGeom>
          <a:noFill/>
          <a:ln>
            <a:noFill/>
          </a:ln>
        </p:spPr>
      </p:pic>
      <p:sp>
        <p:nvSpPr>
          <p:cNvPr id="357" name="Google Shape;357;p43"/>
          <p:cNvSpPr txBox="1"/>
          <p:nvPr/>
        </p:nvSpPr>
        <p:spPr>
          <a:xfrm>
            <a:off x="4029538" y="2055375"/>
            <a:ext cx="1701900" cy="4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Raleway"/>
                <a:ea typeface="Raleway"/>
                <a:cs typeface="Raleway"/>
                <a:sym typeface="Raleway"/>
              </a:rPr>
              <a:t>Teachers</a:t>
            </a:r>
            <a:endParaRPr sz="1800">
              <a:latin typeface="Raleway"/>
              <a:ea typeface="Raleway"/>
              <a:cs typeface="Raleway"/>
              <a:sym typeface="Raleway"/>
            </a:endParaRPr>
          </a:p>
        </p:txBody>
      </p:sp>
      <p:sp>
        <p:nvSpPr>
          <p:cNvPr id="358" name="Google Shape;358;p43"/>
          <p:cNvSpPr txBox="1"/>
          <p:nvPr/>
        </p:nvSpPr>
        <p:spPr>
          <a:xfrm>
            <a:off x="3783275" y="4581275"/>
            <a:ext cx="24144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Raleway"/>
                <a:ea typeface="Raleway"/>
                <a:cs typeface="Raleway"/>
                <a:sym typeface="Raleway"/>
              </a:rPr>
              <a:t>    </a:t>
            </a:r>
            <a:r>
              <a:rPr lang="en" sz="1800">
                <a:latin typeface="Raleway"/>
                <a:ea typeface="Raleway"/>
                <a:cs typeface="Raleway"/>
                <a:sym typeface="Raleway"/>
              </a:rPr>
              <a:t>Nurses &amp; Doctors</a:t>
            </a:r>
            <a:endParaRPr sz="1800">
              <a:latin typeface="Raleway"/>
              <a:ea typeface="Raleway"/>
              <a:cs typeface="Raleway"/>
              <a:sym typeface="Raleway"/>
            </a:endParaRPr>
          </a:p>
        </p:txBody>
      </p:sp>
      <p:sp>
        <p:nvSpPr>
          <p:cNvPr id="359" name="Google Shape;359;p43"/>
          <p:cNvSpPr txBox="1"/>
          <p:nvPr/>
        </p:nvSpPr>
        <p:spPr>
          <a:xfrm>
            <a:off x="6197800" y="4581275"/>
            <a:ext cx="23778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aleway"/>
                <a:ea typeface="Raleway"/>
                <a:cs typeface="Raleway"/>
                <a:sym typeface="Raleway"/>
              </a:rPr>
              <a:t>Family Members</a:t>
            </a:r>
            <a:endParaRPr sz="1800">
              <a:latin typeface="Raleway"/>
              <a:ea typeface="Raleway"/>
              <a:cs typeface="Raleway"/>
              <a:sym typeface="Raleway"/>
            </a:endParaRPr>
          </a:p>
        </p:txBody>
      </p:sp>
      <p:sp>
        <p:nvSpPr>
          <p:cNvPr id="360" name="Google Shape;360;p43"/>
          <p:cNvSpPr txBox="1"/>
          <p:nvPr/>
        </p:nvSpPr>
        <p:spPr>
          <a:xfrm>
            <a:off x="6185425" y="2173300"/>
            <a:ext cx="23778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aleway"/>
                <a:ea typeface="Raleway"/>
                <a:cs typeface="Raleway"/>
                <a:sym typeface="Raleway"/>
              </a:rPr>
              <a:t> </a:t>
            </a:r>
            <a:r>
              <a:rPr lang="en" sz="2400">
                <a:latin typeface="Raleway"/>
                <a:ea typeface="Raleway"/>
                <a:cs typeface="Raleway"/>
                <a:sym typeface="Raleway"/>
              </a:rPr>
              <a:t>Researchers</a:t>
            </a:r>
            <a:endParaRPr sz="2400">
              <a:latin typeface="Raleway"/>
              <a:ea typeface="Raleway"/>
              <a:cs typeface="Raleway"/>
              <a:sym typeface="Raleway"/>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4"/>
          <p:cNvSpPr txBox="1">
            <a:spLocks noGrp="1"/>
          </p:cNvSpPr>
          <p:nvPr>
            <p:ph type="body" idx="1"/>
          </p:nvPr>
        </p:nvSpPr>
        <p:spPr>
          <a:xfrm>
            <a:off x="3932525" y="675863"/>
            <a:ext cx="3956700" cy="420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000000"/>
                </a:solidFill>
                <a:latin typeface="Raleway"/>
                <a:ea typeface="Raleway"/>
                <a:cs typeface="Raleway"/>
                <a:sym typeface="Raleway"/>
              </a:rPr>
              <a:t>Recuerde, CUALQUIERA puede contraer el coronavirus. No importa de dónde vienen, qué idioma hablan o de qué país son sus padres.</a:t>
            </a:r>
            <a:endParaRPr sz="2800">
              <a:solidFill>
                <a:srgbClr val="000000"/>
              </a:solidFill>
              <a:latin typeface="Raleway"/>
              <a:ea typeface="Raleway"/>
              <a:cs typeface="Raleway"/>
              <a:sym typeface="Raleway"/>
            </a:endParaRPr>
          </a:p>
          <a:p>
            <a:pPr marL="0" lvl="0" indent="0" algn="l" rtl="0">
              <a:spcBef>
                <a:spcPts val="0"/>
              </a:spcBef>
              <a:spcAft>
                <a:spcPts val="0"/>
              </a:spcAft>
              <a:buNone/>
            </a:pPr>
            <a:endParaRPr sz="2800">
              <a:solidFill>
                <a:srgbClr val="000000"/>
              </a:solidFill>
              <a:latin typeface="Raleway"/>
              <a:ea typeface="Raleway"/>
              <a:cs typeface="Raleway"/>
              <a:sym typeface="Raleway"/>
            </a:endParaRPr>
          </a:p>
        </p:txBody>
      </p:sp>
      <p:sp>
        <p:nvSpPr>
          <p:cNvPr id="366" name="Google Shape;366;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28</a:t>
            </a:fld>
            <a:endParaRPr>
              <a:latin typeface="Proxima Nova"/>
              <a:ea typeface="Proxima Nova"/>
              <a:cs typeface="Proxima Nova"/>
              <a:sym typeface="Proxima Nova"/>
            </a:endParaRPr>
          </a:p>
        </p:txBody>
      </p:sp>
      <p:pic>
        <p:nvPicPr>
          <p:cNvPr id="367" name="Google Shape;367;p44"/>
          <p:cNvPicPr preferRelativeResize="0"/>
          <p:nvPr/>
        </p:nvPicPr>
        <p:blipFill>
          <a:blip r:embed="rId3">
            <a:alphaModFix/>
          </a:blip>
          <a:stretch>
            <a:fillRect/>
          </a:stretch>
        </p:blipFill>
        <p:spPr>
          <a:xfrm>
            <a:off x="362750" y="1824200"/>
            <a:ext cx="3266800" cy="1907225"/>
          </a:xfrm>
          <a:prstGeom prst="rect">
            <a:avLst/>
          </a:prstGeom>
          <a:noFill/>
          <a:ln>
            <a:noFill/>
          </a:ln>
          <a:effectLst>
            <a:outerShdw blurRad="57150" dist="95250" dir="3840000" algn="bl" rotWithShape="0">
              <a:srgbClr val="000000">
                <a:alpha val="62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 recuerdas?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3" name="Google Shape;373;p45"/>
          <p:cNvSpPr txBox="1">
            <a:spLocks noGrp="1"/>
          </p:cNvSpPr>
          <p:nvPr>
            <p:ph type="body" idx="1"/>
          </p:nvPr>
        </p:nvSpPr>
        <p:spPr>
          <a:xfrm>
            <a:off x="586375" y="1352550"/>
            <a:ext cx="3761700" cy="342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solidFill>
                  <a:srgbClr val="000000"/>
                </a:solidFill>
                <a:latin typeface="Raleway"/>
                <a:ea typeface="Raleway"/>
                <a:cs typeface="Raleway"/>
                <a:sym typeface="Raleway"/>
              </a:rPr>
              <a:t>Cómo se transmite el virus</a:t>
            </a:r>
            <a:endParaRPr sz="2400">
              <a:solidFill>
                <a:srgbClr val="000000"/>
              </a:solidFill>
              <a:latin typeface="Raleway"/>
              <a:ea typeface="Raleway"/>
              <a:cs typeface="Raleway"/>
              <a:sym typeface="Raleway"/>
            </a:endParaRPr>
          </a:p>
        </p:txBody>
      </p:sp>
      <p:sp>
        <p:nvSpPr>
          <p:cNvPr id="374" name="Google Shape;374;p45"/>
          <p:cNvSpPr txBox="1">
            <a:spLocks noGrp="1"/>
          </p:cNvSpPr>
          <p:nvPr>
            <p:ph type="body" idx="2"/>
          </p:nvPr>
        </p:nvSpPr>
        <p:spPr>
          <a:xfrm>
            <a:off x="4513600" y="1352550"/>
            <a:ext cx="3431400" cy="342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0000"/>
                </a:solidFill>
                <a:latin typeface="Raleway"/>
                <a:ea typeface="Raleway"/>
                <a:cs typeface="Raleway"/>
                <a:sym typeface="Raleway"/>
              </a:rPr>
              <a:t>¿Quién puede contraer el virus?</a:t>
            </a:r>
            <a:endParaRPr sz="2400">
              <a:solidFill>
                <a:srgbClr val="000000"/>
              </a:solidFill>
              <a:latin typeface="Raleway"/>
              <a:ea typeface="Raleway"/>
              <a:cs typeface="Raleway"/>
              <a:sym typeface="Raleway"/>
            </a:endParaRPr>
          </a:p>
          <a:p>
            <a:pPr marL="0" lvl="0" indent="0" algn="l" rtl="0">
              <a:spcBef>
                <a:spcPts val="1600"/>
              </a:spcBef>
              <a:spcAft>
                <a:spcPts val="1600"/>
              </a:spcAft>
              <a:buNone/>
            </a:pPr>
            <a:endParaRPr sz="2400">
              <a:solidFill>
                <a:srgbClr val="000000"/>
              </a:solidFill>
              <a:latin typeface="Raleway"/>
              <a:ea typeface="Raleway"/>
              <a:cs typeface="Raleway"/>
              <a:sym typeface="Raleway"/>
            </a:endParaRPr>
          </a:p>
        </p:txBody>
      </p:sp>
      <p:sp>
        <p:nvSpPr>
          <p:cNvPr id="375" name="Google Shape;375;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29</a:t>
            </a:fld>
            <a:endParaRPr>
              <a:latin typeface="Proxima Nova"/>
              <a:ea typeface="Proxima Nova"/>
              <a:cs typeface="Proxima Nova"/>
              <a:sym typeface="Proxima Nova"/>
            </a:endParaRPr>
          </a:p>
        </p:txBody>
      </p:sp>
      <p:pic>
        <p:nvPicPr>
          <p:cNvPr id="376" name="Google Shape;376;p45"/>
          <p:cNvPicPr preferRelativeResize="0"/>
          <p:nvPr/>
        </p:nvPicPr>
        <p:blipFill>
          <a:blip r:embed="rId3">
            <a:alphaModFix/>
          </a:blip>
          <a:stretch>
            <a:fillRect/>
          </a:stretch>
        </p:blipFill>
        <p:spPr>
          <a:xfrm>
            <a:off x="2425550" y="2377376"/>
            <a:ext cx="3431400" cy="2648623"/>
          </a:xfrm>
          <a:prstGeom prst="rect">
            <a:avLst/>
          </a:prstGeom>
          <a:noFill/>
          <a:ln>
            <a:noFill/>
          </a:ln>
          <a:effectLst>
            <a:outerShdw blurRad="57150" dist="57150" dir="4500000" algn="bl" rotWithShape="0">
              <a:srgbClr val="000000">
                <a:alpha val="67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3</a:t>
            </a:fld>
            <a:endParaRPr>
              <a:latin typeface="Proxima Nova"/>
              <a:ea typeface="Proxima Nova"/>
              <a:cs typeface="Proxima Nova"/>
              <a:sym typeface="Proxima Nova"/>
            </a:endParaRPr>
          </a:p>
        </p:txBody>
      </p:sp>
      <p:sp>
        <p:nvSpPr>
          <p:cNvPr id="178" name="Google Shape;178;p19"/>
          <p:cNvSpPr txBox="1">
            <a:spLocks noGrp="1"/>
          </p:cNvSpPr>
          <p:nvPr>
            <p:ph type="ctrTitle" idx="4294967295"/>
          </p:nvPr>
        </p:nvSpPr>
        <p:spPr>
          <a:xfrm>
            <a:off x="793325" y="1579600"/>
            <a:ext cx="7146900" cy="22572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Clr>
                <a:srgbClr val="000000"/>
              </a:buClr>
              <a:buSzPts val="3600"/>
              <a:buFont typeface="Raleway"/>
              <a:buChar char="●"/>
            </a:pPr>
            <a:r>
              <a:rPr lang="en" sz="3600">
                <a:solidFill>
                  <a:srgbClr val="000000"/>
                </a:solidFill>
                <a:latin typeface="Raleway"/>
                <a:ea typeface="Raleway"/>
                <a:cs typeface="Raleway"/>
                <a:sym typeface="Raleway"/>
              </a:rPr>
              <a:t>Cierra los ojos si quieres.</a:t>
            </a:r>
            <a:endParaRPr sz="3600">
              <a:solidFill>
                <a:srgbClr val="000000"/>
              </a:solidFill>
              <a:latin typeface="Raleway"/>
              <a:ea typeface="Raleway"/>
              <a:cs typeface="Raleway"/>
              <a:sym typeface="Raleway"/>
            </a:endParaRPr>
          </a:p>
          <a:p>
            <a:pPr marL="457200" lvl="0" indent="-457200" algn="l" rtl="0">
              <a:spcBef>
                <a:spcPts val="0"/>
              </a:spcBef>
              <a:spcAft>
                <a:spcPts val="0"/>
              </a:spcAft>
              <a:buClr>
                <a:srgbClr val="000000"/>
              </a:buClr>
              <a:buSzPts val="3600"/>
              <a:buFont typeface="Raleway"/>
              <a:buChar char="●"/>
            </a:pPr>
            <a:r>
              <a:rPr lang="en" sz="3600">
                <a:solidFill>
                  <a:srgbClr val="000000"/>
                </a:solidFill>
                <a:latin typeface="Raleway"/>
                <a:ea typeface="Raleway"/>
                <a:cs typeface="Raleway"/>
                <a:sym typeface="Raleway"/>
              </a:rPr>
              <a:t>Respire por 4 segundos completos.</a:t>
            </a:r>
            <a:endParaRPr sz="3600">
              <a:solidFill>
                <a:srgbClr val="000000"/>
              </a:solidFill>
              <a:latin typeface="Raleway"/>
              <a:ea typeface="Raleway"/>
              <a:cs typeface="Raleway"/>
              <a:sym typeface="Raleway"/>
            </a:endParaRPr>
          </a:p>
          <a:p>
            <a:pPr marL="457200" lvl="0" indent="-457200" algn="l" rtl="0">
              <a:spcBef>
                <a:spcPts val="0"/>
              </a:spcBef>
              <a:spcAft>
                <a:spcPts val="0"/>
              </a:spcAft>
              <a:buClr>
                <a:srgbClr val="000000"/>
              </a:buClr>
              <a:buSzPts val="3600"/>
              <a:buFont typeface="Raleway"/>
              <a:buChar char="●"/>
            </a:pPr>
            <a:r>
              <a:rPr lang="en" sz="3600">
                <a:solidFill>
                  <a:srgbClr val="000000"/>
                </a:solidFill>
                <a:latin typeface="Raleway"/>
                <a:ea typeface="Raleway"/>
                <a:cs typeface="Raleway"/>
                <a:sym typeface="Raleway"/>
              </a:rPr>
              <a:t>Exhale por 4 segundos.</a:t>
            </a:r>
            <a:endParaRPr sz="3600">
              <a:solidFill>
                <a:srgbClr val="000000"/>
              </a:solidFill>
              <a:latin typeface="Raleway"/>
              <a:ea typeface="Raleway"/>
              <a:cs typeface="Raleway"/>
              <a:sym typeface="Raleway"/>
            </a:endParaRPr>
          </a:p>
          <a:p>
            <a:pPr marL="457200" lvl="0" indent="-457200" algn="l" rtl="0">
              <a:spcBef>
                <a:spcPts val="0"/>
              </a:spcBef>
              <a:spcAft>
                <a:spcPts val="0"/>
              </a:spcAft>
              <a:buClr>
                <a:srgbClr val="000000"/>
              </a:buClr>
              <a:buSzPts val="3600"/>
              <a:buFont typeface="Raleway"/>
              <a:buChar char="●"/>
            </a:pPr>
            <a:r>
              <a:rPr lang="en" sz="3600">
                <a:solidFill>
                  <a:srgbClr val="000000"/>
                </a:solidFill>
                <a:latin typeface="Raleway"/>
                <a:ea typeface="Raleway"/>
                <a:cs typeface="Raleway"/>
                <a:sym typeface="Raleway"/>
              </a:rPr>
              <a:t>Repite 2 veces más.</a:t>
            </a:r>
            <a:endParaRPr sz="3600">
              <a:solidFill>
                <a:srgbClr val="000000"/>
              </a:solidFill>
              <a:latin typeface="Raleway"/>
              <a:ea typeface="Raleway"/>
              <a:cs typeface="Raleway"/>
              <a:sym typeface="Raleway"/>
            </a:endParaRPr>
          </a:p>
        </p:txBody>
      </p:sp>
      <p:sp>
        <p:nvSpPr>
          <p:cNvPr id="179" name="Google Shape;179;p19"/>
          <p:cNvSpPr txBox="1"/>
          <p:nvPr/>
        </p:nvSpPr>
        <p:spPr>
          <a:xfrm>
            <a:off x="757175" y="378575"/>
            <a:ext cx="7715400" cy="8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accent3"/>
                </a:solidFill>
                <a:latin typeface="Alfa Slab One"/>
                <a:ea typeface="Alfa Slab One"/>
                <a:cs typeface="Alfa Slab One"/>
                <a:sym typeface="Alfa Slab One"/>
              </a:rPr>
              <a:t>Vamos a relajarnos y concentrarnos.</a:t>
            </a:r>
            <a:endParaRPr sz="3600">
              <a:solidFill>
                <a:schemeClr val="accent3"/>
              </a:solidFill>
              <a:latin typeface="Alfa Slab One"/>
              <a:ea typeface="Alfa Slab One"/>
              <a:cs typeface="Alfa Slab One"/>
              <a:sym typeface="Alfa Slab On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solidFill>
                  <a:srgbClr val="000000"/>
                </a:solidFill>
                <a:latin typeface="Raleway"/>
                <a:ea typeface="Raleway"/>
                <a:cs typeface="Raleway"/>
                <a:sym typeface="Raleway"/>
              </a:rPr>
              <a:t>¿Cuáles son las dos formas en que puede evitar contraer cualquier tipo de virus?</a:t>
            </a:r>
            <a:endParaRPr sz="2400">
              <a:solidFill>
                <a:srgbClr val="000000"/>
              </a:solidFill>
              <a:latin typeface="Raleway"/>
              <a:ea typeface="Raleway"/>
              <a:cs typeface="Raleway"/>
              <a:sym typeface="Raleway"/>
            </a:endParaRPr>
          </a:p>
        </p:txBody>
      </p:sp>
      <p:sp>
        <p:nvSpPr>
          <p:cNvPr id="382" name="Google Shape;382;p4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0000"/>
                </a:solidFill>
                <a:latin typeface="Raleway"/>
                <a:ea typeface="Raleway"/>
                <a:cs typeface="Raleway"/>
                <a:sym typeface="Raleway"/>
              </a:rPr>
              <a:t>¿Qué debes hacer si te enfermas?</a:t>
            </a:r>
            <a:endParaRPr sz="2400">
              <a:solidFill>
                <a:srgbClr val="000000"/>
              </a:solidFill>
              <a:latin typeface="Raleway"/>
              <a:ea typeface="Raleway"/>
              <a:cs typeface="Raleway"/>
              <a:sym typeface="Raleway"/>
            </a:endParaRPr>
          </a:p>
          <a:p>
            <a:pPr marL="0" lvl="0" indent="0" algn="l" rtl="0">
              <a:spcBef>
                <a:spcPts val="1600"/>
              </a:spcBef>
              <a:spcAft>
                <a:spcPts val="1600"/>
              </a:spcAft>
              <a:buNone/>
            </a:pPr>
            <a:endParaRPr sz="2400">
              <a:solidFill>
                <a:srgbClr val="000000"/>
              </a:solidFill>
              <a:latin typeface="Raleway"/>
              <a:ea typeface="Raleway"/>
              <a:cs typeface="Raleway"/>
              <a:sym typeface="Raleway"/>
            </a:endParaRPr>
          </a:p>
        </p:txBody>
      </p:sp>
      <p:sp>
        <p:nvSpPr>
          <p:cNvPr id="383" name="Google Shape;383;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30</a:t>
            </a:fld>
            <a:endParaRPr>
              <a:latin typeface="Proxima Nova"/>
              <a:ea typeface="Proxima Nova"/>
              <a:cs typeface="Proxima Nova"/>
              <a:sym typeface="Proxima Nova"/>
            </a:endParaRPr>
          </a:p>
        </p:txBody>
      </p:sp>
      <p:pic>
        <p:nvPicPr>
          <p:cNvPr id="384" name="Google Shape;384;p46"/>
          <p:cNvPicPr preferRelativeResize="0"/>
          <p:nvPr/>
        </p:nvPicPr>
        <p:blipFill>
          <a:blip r:embed="rId3">
            <a:alphaModFix/>
          </a:blip>
          <a:stretch>
            <a:fillRect/>
          </a:stretch>
        </p:blipFill>
        <p:spPr>
          <a:xfrm>
            <a:off x="2851300" y="3037950"/>
            <a:ext cx="2857500" cy="1600200"/>
          </a:xfrm>
          <a:prstGeom prst="rect">
            <a:avLst/>
          </a:prstGeom>
          <a:noFill/>
          <a:ln>
            <a:noFill/>
          </a:ln>
          <a:effectLst>
            <a:outerShdw blurRad="57150" dist="114300" dir="5400000" algn="bl" rotWithShape="0">
              <a:srgbClr val="000000">
                <a:alpha val="60000"/>
              </a:srgbClr>
            </a:outerShdw>
          </a:effectLst>
        </p:spPr>
      </p:pic>
      <p:sp>
        <p:nvSpPr>
          <p:cNvPr id="385" name="Google Shape;385;p46"/>
          <p:cNvSpPr txBox="1">
            <a:spLocks noGrp="1"/>
          </p:cNvSpPr>
          <p:nvPr>
            <p:ph type="title"/>
          </p:nvPr>
        </p:nvSpPr>
        <p:spPr>
          <a:xfrm>
            <a:off x="464100" y="597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 recuerdas?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Resumen</a:t>
            </a:r>
            <a:endParaRPr/>
          </a:p>
        </p:txBody>
      </p:sp>
      <p:sp>
        <p:nvSpPr>
          <p:cNvPr id="391" name="Google Shape;391;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Font typeface="Raleway"/>
              <a:buChar char="●"/>
            </a:pPr>
            <a:r>
              <a:rPr lang="en" sz="2400">
                <a:solidFill>
                  <a:srgbClr val="000000"/>
                </a:solidFill>
                <a:latin typeface="Raleway"/>
                <a:ea typeface="Raleway"/>
                <a:cs typeface="Raleway"/>
                <a:sym typeface="Raleway"/>
              </a:rPr>
              <a:t>El virus se puede transmitir por contacto cercano con alguien que lo tiene. Alguien también puede contagiarse de superficies que tienen el virus.</a:t>
            </a:r>
            <a:endParaRPr sz="2400">
              <a:solidFill>
                <a:srgbClr val="000000"/>
              </a:solidFill>
              <a:latin typeface="Raleway"/>
              <a:ea typeface="Raleway"/>
              <a:cs typeface="Raleway"/>
              <a:sym typeface="Raleway"/>
            </a:endParaRPr>
          </a:p>
          <a:p>
            <a:pPr marL="457200" lvl="0" indent="-381000" algn="l" rtl="0">
              <a:spcBef>
                <a:spcPts val="0"/>
              </a:spcBef>
              <a:spcAft>
                <a:spcPts val="0"/>
              </a:spcAft>
              <a:buClr>
                <a:srgbClr val="000000"/>
              </a:buClr>
              <a:buSzPts val="2400"/>
              <a:buFont typeface="Raleway"/>
              <a:buChar char="●"/>
            </a:pPr>
            <a:r>
              <a:rPr lang="en" sz="2400">
                <a:solidFill>
                  <a:srgbClr val="000000"/>
                </a:solidFill>
                <a:latin typeface="Raleway"/>
                <a:ea typeface="Raleway"/>
                <a:cs typeface="Raleway"/>
                <a:sym typeface="Raleway"/>
              </a:rPr>
              <a:t>Cualquiera puede contraer el virus.</a:t>
            </a:r>
            <a:endParaRPr sz="2400">
              <a:solidFill>
                <a:srgbClr val="000000"/>
              </a:solidFill>
              <a:latin typeface="Raleway"/>
              <a:ea typeface="Raleway"/>
              <a:cs typeface="Raleway"/>
              <a:sym typeface="Raleway"/>
            </a:endParaRPr>
          </a:p>
          <a:p>
            <a:pPr marL="457200" lvl="0" indent="-381000" algn="l" rtl="0">
              <a:spcBef>
                <a:spcPts val="0"/>
              </a:spcBef>
              <a:spcAft>
                <a:spcPts val="0"/>
              </a:spcAft>
              <a:buClr>
                <a:srgbClr val="000000"/>
              </a:buClr>
              <a:buSzPts val="2400"/>
              <a:buFont typeface="Raleway"/>
              <a:buChar char="●"/>
            </a:pPr>
            <a:r>
              <a:rPr lang="en" sz="2400">
                <a:solidFill>
                  <a:srgbClr val="000000"/>
                </a:solidFill>
                <a:latin typeface="Raleway"/>
                <a:ea typeface="Raleway"/>
                <a:cs typeface="Raleway"/>
                <a:sym typeface="Raleway"/>
              </a:rPr>
              <a:t>Puede evitar propagar el virus lavándose las manos, tosiendo y estornudando en el codo, y sin tocarse la boca, la nariz o los ojos.</a:t>
            </a:r>
            <a:endParaRPr sz="2400">
              <a:solidFill>
                <a:srgbClr val="000000"/>
              </a:solidFill>
              <a:latin typeface="Raleway"/>
              <a:ea typeface="Raleway"/>
              <a:cs typeface="Raleway"/>
              <a:sym typeface="Raleway"/>
            </a:endParaRPr>
          </a:p>
          <a:p>
            <a:pPr marL="457200" lvl="0" indent="-381000" algn="l" rtl="0">
              <a:spcBef>
                <a:spcPts val="0"/>
              </a:spcBef>
              <a:spcAft>
                <a:spcPts val="0"/>
              </a:spcAft>
              <a:buClr>
                <a:srgbClr val="000000"/>
              </a:buClr>
              <a:buSzPts val="2400"/>
              <a:buFont typeface="Raleway"/>
              <a:buChar char="●"/>
            </a:pPr>
            <a:r>
              <a:rPr lang="en" sz="2400">
                <a:solidFill>
                  <a:srgbClr val="000000"/>
                </a:solidFill>
                <a:latin typeface="Raleway"/>
                <a:ea typeface="Raleway"/>
                <a:cs typeface="Raleway"/>
                <a:sym typeface="Raleway"/>
              </a:rPr>
              <a:t>Si se enferma, quédase en casa.</a:t>
            </a:r>
            <a:endParaRPr sz="2400">
              <a:solidFill>
                <a:srgbClr val="000000"/>
              </a:solidFill>
              <a:latin typeface="Raleway"/>
              <a:ea typeface="Raleway"/>
              <a:cs typeface="Raleway"/>
              <a:sym typeface="Raleway"/>
            </a:endParaRPr>
          </a:p>
        </p:txBody>
      </p:sp>
      <p:sp>
        <p:nvSpPr>
          <p:cNvPr id="392" name="Google Shape;392;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Fuentes</a:t>
            </a:r>
            <a:endParaRPr/>
          </a:p>
        </p:txBody>
      </p:sp>
      <p:sp>
        <p:nvSpPr>
          <p:cNvPr id="398" name="Google Shape;398;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74650" algn="l" rtl="0">
              <a:lnSpc>
                <a:spcPct val="120000"/>
              </a:lnSpc>
              <a:spcBef>
                <a:spcPts val="0"/>
              </a:spcBef>
              <a:spcAft>
                <a:spcPts val="0"/>
              </a:spcAft>
              <a:buSzPts val="2300"/>
              <a:buFont typeface="Raleway"/>
              <a:buChar char="●"/>
            </a:pPr>
            <a:r>
              <a:rPr lang="en" sz="2300" u="sng">
                <a:solidFill>
                  <a:schemeClr val="accent5"/>
                </a:solidFill>
                <a:latin typeface="Raleway"/>
                <a:ea typeface="Raleway"/>
                <a:cs typeface="Raleway"/>
                <a:sym typeface="Raleway"/>
                <a:hlinkClick r:id="rId3"/>
              </a:rPr>
              <a:t>Centers for Disease Control</a:t>
            </a:r>
            <a:br>
              <a:rPr lang="en"/>
            </a:br>
            <a:endParaRPr/>
          </a:p>
          <a:p>
            <a:pPr marL="457200" lvl="0" indent="-374650" algn="l" rtl="0">
              <a:lnSpc>
                <a:spcPct val="120000"/>
              </a:lnSpc>
              <a:spcBef>
                <a:spcPts val="0"/>
              </a:spcBef>
              <a:spcAft>
                <a:spcPts val="0"/>
              </a:spcAft>
              <a:buSzPts val="2300"/>
              <a:buFont typeface="Raleway"/>
              <a:buChar char="●"/>
            </a:pPr>
            <a:r>
              <a:rPr lang="en" sz="2300" u="sng">
                <a:solidFill>
                  <a:schemeClr val="hlink"/>
                </a:solidFill>
                <a:latin typeface="Raleway"/>
                <a:ea typeface="Raleway"/>
                <a:cs typeface="Raleway"/>
                <a:sym typeface="Raleway"/>
                <a:hlinkClick r:id="rId4"/>
              </a:rPr>
              <a:t>NPR: A Comic Exploring The New Coronavirus</a:t>
            </a:r>
            <a:r>
              <a:rPr lang="en" sz="2300">
                <a:solidFill>
                  <a:srgbClr val="333333"/>
                </a:solidFill>
                <a:latin typeface="Raleway"/>
                <a:ea typeface="Raleway"/>
                <a:cs typeface="Raleway"/>
                <a:sym typeface="Raleway"/>
              </a:rPr>
              <a:t> </a:t>
            </a:r>
            <a:br>
              <a:rPr lang="en" sz="2300">
                <a:solidFill>
                  <a:srgbClr val="333333"/>
                </a:solidFill>
                <a:latin typeface="Raleway"/>
                <a:ea typeface="Raleway"/>
                <a:cs typeface="Raleway"/>
                <a:sym typeface="Raleway"/>
              </a:rPr>
            </a:br>
            <a:endParaRPr sz="2300">
              <a:solidFill>
                <a:srgbClr val="333333"/>
              </a:solidFill>
              <a:latin typeface="Raleway"/>
              <a:ea typeface="Raleway"/>
              <a:cs typeface="Raleway"/>
              <a:sym typeface="Raleway"/>
            </a:endParaRPr>
          </a:p>
          <a:p>
            <a:pPr marL="457200" lvl="0" indent="-374650" algn="l" rtl="0">
              <a:lnSpc>
                <a:spcPct val="120000"/>
              </a:lnSpc>
              <a:spcBef>
                <a:spcPts val="0"/>
              </a:spcBef>
              <a:spcAft>
                <a:spcPts val="0"/>
              </a:spcAft>
              <a:buClr>
                <a:srgbClr val="333333"/>
              </a:buClr>
              <a:buSzPts val="2300"/>
              <a:buFont typeface="Raleway"/>
              <a:buChar char="●"/>
            </a:pPr>
            <a:r>
              <a:rPr lang="en" sz="2300" u="sng">
                <a:solidFill>
                  <a:schemeClr val="accent5"/>
                </a:solidFill>
                <a:latin typeface="Raleway"/>
                <a:ea typeface="Raleway"/>
                <a:cs typeface="Raleway"/>
                <a:sym typeface="Raleway"/>
                <a:hlinkClick r:id="rId5"/>
              </a:rPr>
              <a:t>Chinese translation “Comic Exploring The New Coronavirus”</a:t>
            </a:r>
            <a:endParaRPr sz="2300">
              <a:solidFill>
                <a:srgbClr val="333333"/>
              </a:solidFill>
              <a:latin typeface="Raleway"/>
              <a:ea typeface="Raleway"/>
              <a:cs typeface="Raleway"/>
              <a:sym typeface="Raleway"/>
            </a:endParaRPr>
          </a:p>
          <a:p>
            <a:pPr marL="457200" lvl="0" indent="0" algn="l" rtl="0">
              <a:lnSpc>
                <a:spcPct val="120000"/>
              </a:lnSpc>
              <a:spcBef>
                <a:spcPts val="1100"/>
              </a:spcBef>
              <a:spcAft>
                <a:spcPts val="1100"/>
              </a:spcAft>
              <a:buNone/>
            </a:pPr>
            <a:endParaRPr/>
          </a:p>
        </p:txBody>
      </p:sp>
      <p:sp>
        <p:nvSpPr>
          <p:cNvPr id="399" name="Google Shape;399;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32</a:t>
            </a:fld>
            <a:endParaRPr>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t>Fuentes confiables para actualizaciones e información</a:t>
            </a:r>
            <a:endParaRPr sz="2700"/>
          </a:p>
          <a:p>
            <a:pPr marL="0" lvl="0" indent="0" algn="l" rtl="0">
              <a:spcBef>
                <a:spcPts val="0"/>
              </a:spcBef>
              <a:spcAft>
                <a:spcPts val="0"/>
              </a:spcAft>
              <a:buNone/>
            </a:pPr>
            <a:endParaRPr sz="2700"/>
          </a:p>
        </p:txBody>
      </p:sp>
      <p:sp>
        <p:nvSpPr>
          <p:cNvPr id="405" name="Google Shape;405;p49"/>
          <p:cNvSpPr txBox="1">
            <a:spLocks noGrp="1"/>
          </p:cNvSpPr>
          <p:nvPr>
            <p:ph type="body" idx="1"/>
          </p:nvPr>
        </p:nvSpPr>
        <p:spPr>
          <a:xfrm>
            <a:off x="311700" y="1346950"/>
            <a:ext cx="8520600" cy="3222000"/>
          </a:xfrm>
          <a:prstGeom prst="rect">
            <a:avLst/>
          </a:prstGeom>
        </p:spPr>
        <p:txBody>
          <a:bodyPr spcFirstLastPara="1" wrap="square" lIns="91425" tIns="91425" rIns="91425" bIns="91425" anchor="t" anchorCtr="0">
            <a:noAutofit/>
          </a:bodyPr>
          <a:lstStyle/>
          <a:p>
            <a:pPr marL="457200" lvl="0" indent="-374650" algn="l" rtl="0">
              <a:lnSpc>
                <a:spcPct val="150000"/>
              </a:lnSpc>
              <a:spcBef>
                <a:spcPts val="0"/>
              </a:spcBef>
              <a:spcAft>
                <a:spcPts val="0"/>
              </a:spcAft>
              <a:buSzPts val="2300"/>
              <a:buFont typeface="Raleway"/>
              <a:buChar char="●"/>
            </a:pPr>
            <a:r>
              <a:rPr lang="en" sz="2300" u="sng">
                <a:solidFill>
                  <a:schemeClr val="accent5"/>
                </a:solidFill>
                <a:latin typeface="Raleway"/>
                <a:ea typeface="Raleway"/>
                <a:cs typeface="Raleway"/>
                <a:sym typeface="Raleway"/>
                <a:hlinkClick r:id="rId3"/>
              </a:rPr>
              <a:t>Centers for Disease Control - Coronavirus</a:t>
            </a:r>
            <a:endParaRPr/>
          </a:p>
          <a:p>
            <a:pPr marL="457200" lvl="0" indent="-374650" algn="l" rtl="0">
              <a:lnSpc>
                <a:spcPct val="150000"/>
              </a:lnSpc>
              <a:spcBef>
                <a:spcPts val="0"/>
              </a:spcBef>
              <a:spcAft>
                <a:spcPts val="0"/>
              </a:spcAft>
              <a:buSzPts val="2300"/>
              <a:buFont typeface="Raleway"/>
              <a:buChar char="●"/>
            </a:pPr>
            <a:r>
              <a:rPr lang="en" sz="2300" u="sng">
                <a:solidFill>
                  <a:schemeClr val="hlink"/>
                </a:solidFill>
                <a:latin typeface="Raleway"/>
                <a:ea typeface="Raleway"/>
                <a:cs typeface="Raleway"/>
                <a:sym typeface="Raleway"/>
                <a:hlinkClick r:id="rId4"/>
              </a:rPr>
              <a:t>World Health Organization - Coronavirus Outbreak</a:t>
            </a:r>
            <a:endParaRPr sz="2300">
              <a:latin typeface="Raleway"/>
              <a:ea typeface="Raleway"/>
              <a:cs typeface="Raleway"/>
              <a:sym typeface="Raleway"/>
            </a:endParaRPr>
          </a:p>
          <a:p>
            <a:pPr marL="457200" lvl="0" indent="-374650" algn="l" rtl="0">
              <a:lnSpc>
                <a:spcPct val="150000"/>
              </a:lnSpc>
              <a:spcBef>
                <a:spcPts val="0"/>
              </a:spcBef>
              <a:spcAft>
                <a:spcPts val="0"/>
              </a:spcAft>
              <a:buSzPts val="2300"/>
              <a:buFont typeface="Raleway"/>
              <a:buChar char="●"/>
            </a:pPr>
            <a:r>
              <a:rPr lang="en" sz="2300" u="sng">
                <a:solidFill>
                  <a:schemeClr val="hlink"/>
                </a:solidFill>
                <a:latin typeface="Raleway"/>
                <a:ea typeface="Raleway"/>
                <a:cs typeface="Raleway"/>
                <a:sym typeface="Raleway"/>
                <a:hlinkClick r:id="rId5"/>
              </a:rPr>
              <a:t>N</a:t>
            </a:r>
            <a:r>
              <a:rPr lang="en" sz="2300" u="sng">
                <a:solidFill>
                  <a:schemeClr val="hlink"/>
                </a:solidFill>
                <a:latin typeface="Raleway"/>
                <a:ea typeface="Raleway"/>
                <a:cs typeface="Raleway"/>
                <a:sym typeface="Raleway"/>
                <a:hlinkClick r:id="rId5"/>
              </a:rPr>
              <a:t>ational Public Radio: The Coronavirus Crisis</a:t>
            </a:r>
            <a:r>
              <a:rPr lang="en" sz="2300" u="sng">
                <a:solidFill>
                  <a:schemeClr val="hlink"/>
                </a:solidFill>
                <a:latin typeface="Raleway"/>
                <a:ea typeface="Raleway"/>
                <a:cs typeface="Raleway"/>
                <a:sym typeface="Raleway"/>
                <a:hlinkClick r:id="rId5"/>
              </a:rPr>
              <a:t> </a:t>
            </a:r>
            <a:endParaRPr sz="2300">
              <a:solidFill>
                <a:srgbClr val="333333"/>
              </a:solidFill>
              <a:latin typeface="Raleway"/>
              <a:ea typeface="Raleway"/>
              <a:cs typeface="Raleway"/>
              <a:sym typeface="Raleway"/>
            </a:endParaRPr>
          </a:p>
          <a:p>
            <a:pPr marL="457200" lvl="0" indent="-374650" algn="l" rtl="0">
              <a:lnSpc>
                <a:spcPct val="150000"/>
              </a:lnSpc>
              <a:spcBef>
                <a:spcPts val="0"/>
              </a:spcBef>
              <a:spcAft>
                <a:spcPts val="0"/>
              </a:spcAft>
              <a:buSzPts val="2300"/>
              <a:buFont typeface="Raleway"/>
              <a:buChar char="●"/>
            </a:pPr>
            <a:r>
              <a:rPr lang="en" sz="2300" u="sng">
                <a:solidFill>
                  <a:schemeClr val="hlink"/>
                </a:solidFill>
                <a:latin typeface="Raleway"/>
                <a:ea typeface="Raleway"/>
                <a:cs typeface="Raleway"/>
                <a:sym typeface="Raleway"/>
                <a:hlinkClick r:id="rId6"/>
              </a:rPr>
              <a:t>New York Times: The Coronavirus Outbreak</a:t>
            </a:r>
            <a:endParaRPr sz="2300">
              <a:solidFill>
                <a:srgbClr val="333333"/>
              </a:solidFill>
              <a:latin typeface="Raleway"/>
              <a:ea typeface="Raleway"/>
              <a:cs typeface="Raleway"/>
              <a:sym typeface="Raleway"/>
            </a:endParaRPr>
          </a:p>
          <a:p>
            <a:pPr marL="457200" lvl="0" indent="-374650" algn="l" rtl="0">
              <a:lnSpc>
                <a:spcPct val="150000"/>
              </a:lnSpc>
              <a:spcBef>
                <a:spcPts val="0"/>
              </a:spcBef>
              <a:spcAft>
                <a:spcPts val="0"/>
              </a:spcAft>
              <a:buSzPts val="2300"/>
              <a:buFont typeface="Raleway"/>
              <a:buChar char="●"/>
            </a:pPr>
            <a:r>
              <a:rPr lang="en" sz="2300" u="sng">
                <a:solidFill>
                  <a:schemeClr val="hlink"/>
                </a:solidFill>
                <a:latin typeface="Raleway"/>
                <a:ea typeface="Raleway"/>
                <a:cs typeface="Raleway"/>
                <a:sym typeface="Raleway"/>
                <a:hlinkClick r:id="rId7"/>
              </a:rPr>
              <a:t>Live Map of U.S. Coronavirus Outbreak</a:t>
            </a:r>
            <a:br>
              <a:rPr lang="en" sz="2300">
                <a:solidFill>
                  <a:srgbClr val="333333"/>
                </a:solidFill>
                <a:latin typeface="Raleway"/>
                <a:ea typeface="Raleway"/>
                <a:cs typeface="Raleway"/>
                <a:sym typeface="Raleway"/>
              </a:rPr>
            </a:br>
            <a:endParaRPr/>
          </a:p>
        </p:txBody>
      </p:sp>
      <p:sp>
        <p:nvSpPr>
          <p:cNvPr id="406" name="Google Shape;406;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33</a:t>
            </a:fld>
            <a:endParaRPr>
              <a:latin typeface="Proxima Nova"/>
              <a:ea typeface="Proxima Nova"/>
              <a:cs typeface="Proxima Nova"/>
              <a:sym typeface="Proxima Nov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0"/>
          <p:cNvSpPr txBox="1">
            <a:spLocks noGrp="1"/>
          </p:cNvSpPr>
          <p:nvPr>
            <p:ph type="sldNum" idx="12"/>
          </p:nvPr>
        </p:nvSpPr>
        <p:spPr>
          <a:xfrm>
            <a:off x="8665029" y="127279"/>
            <a:ext cx="326700" cy="272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412" name="Google Shape;412;p50"/>
          <p:cNvSpPr txBox="1"/>
          <p:nvPr/>
        </p:nvSpPr>
        <p:spPr>
          <a:xfrm>
            <a:off x="1016325" y="939925"/>
            <a:ext cx="7394700" cy="325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b="1">
              <a:solidFill>
                <a:schemeClr val="lt1"/>
              </a:solidFill>
              <a:latin typeface="Raleway"/>
              <a:ea typeface="Raleway"/>
              <a:cs typeface="Raleway"/>
              <a:sym typeface="Raleway"/>
            </a:endParaRPr>
          </a:p>
          <a:p>
            <a:pPr marL="0" lvl="0" indent="0" algn="ctr" rtl="0">
              <a:spcBef>
                <a:spcPts val="0"/>
              </a:spcBef>
              <a:spcAft>
                <a:spcPts val="0"/>
              </a:spcAft>
              <a:buNone/>
            </a:pPr>
            <a:r>
              <a:rPr lang="en" sz="3600" b="1">
                <a:solidFill>
                  <a:schemeClr val="lt1"/>
                </a:solidFill>
                <a:latin typeface="Raleway"/>
                <a:ea typeface="Raleway"/>
                <a:cs typeface="Raleway"/>
                <a:sym typeface="Raleway"/>
              </a:rPr>
              <a:t>Si más tiempo:</a:t>
            </a:r>
            <a:endParaRPr sz="3600" b="1">
              <a:solidFill>
                <a:schemeClr val="lt1"/>
              </a:solidFill>
              <a:latin typeface="Raleway"/>
              <a:ea typeface="Raleway"/>
              <a:cs typeface="Raleway"/>
              <a:sym typeface="Raleway"/>
            </a:endParaRPr>
          </a:p>
          <a:p>
            <a:pPr marL="0" lvl="0" indent="0" algn="ctr" rtl="0">
              <a:spcBef>
                <a:spcPts val="0"/>
              </a:spcBef>
              <a:spcAft>
                <a:spcPts val="0"/>
              </a:spcAft>
              <a:buNone/>
            </a:pPr>
            <a:endParaRPr sz="3600" b="1">
              <a:solidFill>
                <a:schemeClr val="lt1"/>
              </a:solidFill>
              <a:latin typeface="Raleway"/>
              <a:ea typeface="Raleway"/>
              <a:cs typeface="Raleway"/>
              <a:sym typeface="Raleway"/>
            </a:endParaRPr>
          </a:p>
          <a:p>
            <a:pPr marL="0" lvl="0" indent="0" algn="ctr" rtl="0">
              <a:spcBef>
                <a:spcPts val="0"/>
              </a:spcBef>
              <a:spcAft>
                <a:spcPts val="0"/>
              </a:spcAft>
              <a:buNone/>
            </a:pPr>
            <a:r>
              <a:rPr lang="en" sz="3600" b="1">
                <a:solidFill>
                  <a:schemeClr val="lt1"/>
                </a:solidFill>
                <a:latin typeface="Raleway"/>
                <a:ea typeface="Raleway"/>
                <a:cs typeface="Raleway"/>
                <a:sym typeface="Raleway"/>
              </a:rPr>
              <a:t>Videos y actividades de extensión</a:t>
            </a:r>
            <a:endParaRPr sz="3600" b="1">
              <a:solidFill>
                <a:schemeClr val="lt1"/>
              </a:solidFill>
              <a:latin typeface="Raleway"/>
              <a:ea typeface="Raleway"/>
              <a:cs typeface="Raleway"/>
              <a:sym typeface="Raleway"/>
            </a:endParaRPr>
          </a:p>
          <a:p>
            <a:pPr marL="0" lvl="0" indent="0" algn="ctr" rtl="0">
              <a:spcBef>
                <a:spcPts val="0"/>
              </a:spcBef>
              <a:spcAft>
                <a:spcPts val="0"/>
              </a:spcAft>
              <a:buNone/>
            </a:pPr>
            <a:endParaRPr sz="3600" b="1">
              <a:solidFill>
                <a:schemeClr val="lt1"/>
              </a:solidFill>
              <a:latin typeface="Raleway"/>
              <a:ea typeface="Raleway"/>
              <a:cs typeface="Raleway"/>
              <a:sym typeface="Raleway"/>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1"/>
          <p:cNvSpPr txBox="1">
            <a:spLocks noGrp="1"/>
          </p:cNvSpPr>
          <p:nvPr>
            <p:ph type="title"/>
          </p:nvPr>
        </p:nvSpPr>
        <p:spPr>
          <a:xfrm>
            <a:off x="311700" y="208425"/>
            <a:ext cx="8520600" cy="80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¿Cuáles son algunas formas de fortalecer nuestros cuerpos y mentes?</a:t>
            </a:r>
            <a:endParaRPr/>
          </a:p>
          <a:p>
            <a:pPr marL="0" lvl="0" indent="0" algn="l" rtl="0">
              <a:spcBef>
                <a:spcPts val="0"/>
              </a:spcBef>
              <a:spcAft>
                <a:spcPts val="0"/>
              </a:spcAft>
              <a:buNone/>
            </a:pPr>
            <a:endParaRPr/>
          </a:p>
        </p:txBody>
      </p:sp>
      <p:sp>
        <p:nvSpPr>
          <p:cNvPr id="418" name="Google Shape;418;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419" name="Google Shape;419;p51"/>
          <p:cNvSpPr txBox="1">
            <a:spLocks noGrp="1"/>
          </p:cNvSpPr>
          <p:nvPr>
            <p:ph type="body" idx="4294967295"/>
          </p:nvPr>
        </p:nvSpPr>
        <p:spPr>
          <a:xfrm>
            <a:off x="829000" y="1388775"/>
            <a:ext cx="6902100" cy="38214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Clr>
                <a:srgbClr val="000000"/>
              </a:buClr>
              <a:buSzPts val="2800"/>
              <a:buFont typeface="Raleway"/>
              <a:buAutoNum type="arabicPeriod"/>
            </a:pPr>
            <a:r>
              <a:rPr lang="en" sz="2800">
                <a:solidFill>
                  <a:srgbClr val="000000"/>
                </a:solidFill>
                <a:latin typeface="Raleway"/>
                <a:ea typeface="Raleway"/>
                <a:cs typeface="Raleway"/>
                <a:sym typeface="Raleway"/>
              </a:rPr>
              <a:t>Alivie el estrés </a:t>
            </a:r>
            <a:r>
              <a:rPr lang="en" sz="1400">
                <a:solidFill>
                  <a:srgbClr val="000000"/>
                </a:solidFill>
                <a:latin typeface="Raleway"/>
                <a:ea typeface="Raleway"/>
                <a:cs typeface="Raleway"/>
                <a:sym typeface="Raleway"/>
              </a:rPr>
              <a:t>(respire profundamente, escriba en un diario, camine afuera, hable con personas de confianza sobre problemas y preocupaciones)</a:t>
            </a:r>
            <a:endParaRPr sz="1400">
              <a:solidFill>
                <a:srgbClr val="000000"/>
              </a:solidFill>
              <a:latin typeface="Raleway"/>
              <a:ea typeface="Raleway"/>
              <a:cs typeface="Raleway"/>
              <a:sym typeface="Raleway"/>
            </a:endParaRPr>
          </a:p>
          <a:p>
            <a:pPr marL="457200" lvl="0" indent="-406400" algn="l" rtl="0">
              <a:spcBef>
                <a:spcPts val="0"/>
              </a:spcBef>
              <a:spcAft>
                <a:spcPts val="0"/>
              </a:spcAft>
              <a:buClr>
                <a:srgbClr val="000000"/>
              </a:buClr>
              <a:buSzPts val="2800"/>
              <a:buFont typeface="Raleway"/>
              <a:buAutoNum type="arabicPeriod"/>
            </a:pPr>
            <a:r>
              <a:rPr lang="en" sz="2800">
                <a:solidFill>
                  <a:srgbClr val="000000"/>
                </a:solidFill>
                <a:latin typeface="Raleway"/>
                <a:ea typeface="Raleway"/>
                <a:cs typeface="Raleway"/>
                <a:sym typeface="Raleway"/>
              </a:rPr>
              <a:t>Duerma y descanse mucho</a:t>
            </a:r>
            <a:endParaRPr sz="2800">
              <a:solidFill>
                <a:srgbClr val="000000"/>
              </a:solidFill>
              <a:latin typeface="Raleway"/>
              <a:ea typeface="Raleway"/>
              <a:cs typeface="Raleway"/>
              <a:sym typeface="Raleway"/>
            </a:endParaRPr>
          </a:p>
          <a:p>
            <a:pPr marL="457200" lvl="0" indent="-406400" algn="l" rtl="0">
              <a:spcBef>
                <a:spcPts val="0"/>
              </a:spcBef>
              <a:spcAft>
                <a:spcPts val="0"/>
              </a:spcAft>
              <a:buClr>
                <a:srgbClr val="000000"/>
              </a:buClr>
              <a:buSzPts val="2800"/>
              <a:buFont typeface="Raleway"/>
              <a:buAutoNum type="arabicPeriod"/>
            </a:pPr>
            <a:r>
              <a:rPr lang="en" sz="2800">
                <a:solidFill>
                  <a:srgbClr val="000000"/>
                </a:solidFill>
                <a:latin typeface="Raleway"/>
                <a:ea typeface="Raleway"/>
                <a:cs typeface="Raleway"/>
                <a:sym typeface="Raleway"/>
              </a:rPr>
              <a:t>Come bien y bebe agua</a:t>
            </a:r>
            <a:endParaRPr sz="2800">
              <a:solidFill>
                <a:srgbClr val="000000"/>
              </a:solidFill>
              <a:latin typeface="Raleway"/>
              <a:ea typeface="Raleway"/>
              <a:cs typeface="Raleway"/>
              <a:sym typeface="Raleway"/>
            </a:endParaRPr>
          </a:p>
          <a:p>
            <a:pPr marL="457200" lvl="0" indent="-406400" algn="l" rtl="0">
              <a:spcBef>
                <a:spcPts val="0"/>
              </a:spcBef>
              <a:spcAft>
                <a:spcPts val="0"/>
              </a:spcAft>
              <a:buClr>
                <a:srgbClr val="000000"/>
              </a:buClr>
              <a:buSzPts val="2800"/>
              <a:buFont typeface="Raleway"/>
              <a:buAutoNum type="arabicPeriod"/>
            </a:pPr>
            <a:r>
              <a:rPr lang="en" sz="2800">
                <a:solidFill>
                  <a:srgbClr val="000000"/>
                </a:solidFill>
                <a:latin typeface="Raleway"/>
                <a:ea typeface="Raleway"/>
                <a:cs typeface="Raleway"/>
                <a:sym typeface="Raleway"/>
              </a:rPr>
              <a:t>Ejercicio</a:t>
            </a:r>
            <a:endParaRPr sz="2800">
              <a:solidFill>
                <a:srgbClr val="000000"/>
              </a:solidFill>
              <a:latin typeface="Raleway"/>
              <a:ea typeface="Raleway"/>
              <a:cs typeface="Raleway"/>
              <a:sym typeface="Raleway"/>
            </a:endParaRPr>
          </a:p>
          <a:p>
            <a:pPr marL="457200" lvl="0" indent="-406400" algn="l" rtl="0">
              <a:spcBef>
                <a:spcPts val="0"/>
              </a:spcBef>
              <a:spcAft>
                <a:spcPts val="0"/>
              </a:spcAft>
              <a:buClr>
                <a:srgbClr val="000000"/>
              </a:buClr>
              <a:buSzPts val="2800"/>
              <a:buFont typeface="Raleway"/>
              <a:buAutoNum type="arabicPeriod"/>
            </a:pPr>
            <a:r>
              <a:rPr lang="en" sz="2800">
                <a:solidFill>
                  <a:srgbClr val="000000"/>
                </a:solidFill>
                <a:latin typeface="Raleway"/>
                <a:ea typeface="Raleway"/>
                <a:cs typeface="Raleway"/>
                <a:sym typeface="Raleway"/>
              </a:rPr>
              <a:t>Lávese las manos adecuadamente</a:t>
            </a:r>
            <a:endParaRPr sz="2800">
              <a:solidFill>
                <a:srgbClr val="000000"/>
              </a:solidFill>
              <a:latin typeface="Raleway"/>
              <a:ea typeface="Raleway"/>
              <a:cs typeface="Raleway"/>
              <a:sym typeface="Raleway"/>
            </a:endParaRPr>
          </a:p>
          <a:p>
            <a:pPr marL="457200" lvl="0" indent="-406400" algn="l" rtl="0">
              <a:spcBef>
                <a:spcPts val="0"/>
              </a:spcBef>
              <a:spcAft>
                <a:spcPts val="0"/>
              </a:spcAft>
              <a:buClr>
                <a:srgbClr val="000000"/>
              </a:buClr>
              <a:buSzPts val="2800"/>
              <a:buFont typeface="Raleway"/>
              <a:buAutoNum type="arabicPeriod"/>
            </a:pPr>
            <a:r>
              <a:rPr lang="en" sz="2800">
                <a:solidFill>
                  <a:srgbClr val="000000"/>
                </a:solidFill>
                <a:latin typeface="Raleway"/>
                <a:ea typeface="Raleway"/>
                <a:cs typeface="Raleway"/>
                <a:sym typeface="Raleway"/>
              </a:rPr>
              <a:t>Tose y estornuda en tu codo</a:t>
            </a:r>
            <a:endParaRPr sz="2800">
              <a:solidFill>
                <a:srgbClr val="000000"/>
              </a:solidFill>
              <a:latin typeface="Raleway"/>
              <a:ea typeface="Raleway"/>
              <a:cs typeface="Raleway"/>
              <a:sym typeface="Raleway"/>
            </a:endParaRPr>
          </a:p>
          <a:p>
            <a:pPr marL="457200" lvl="0" indent="0" algn="l" rtl="0">
              <a:spcBef>
                <a:spcPts val="0"/>
              </a:spcBef>
              <a:spcAft>
                <a:spcPts val="0"/>
              </a:spcAft>
              <a:buNone/>
            </a:pPr>
            <a:endParaRPr sz="2800">
              <a:solidFill>
                <a:srgbClr val="000000"/>
              </a:solidFill>
              <a:latin typeface="Raleway"/>
              <a:ea typeface="Raleway"/>
              <a:cs typeface="Raleway"/>
              <a:sym typeface="Raleway"/>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Discuta: "Otra forma saludable de reducir el estrés es ______________".</a:t>
            </a:r>
            <a:endParaRPr i="1"/>
          </a:p>
        </p:txBody>
      </p:sp>
      <p:sp>
        <p:nvSpPr>
          <p:cNvPr id="425" name="Google Shape;425;p52"/>
          <p:cNvSpPr txBox="1">
            <a:spLocks noGrp="1"/>
          </p:cNvSpPr>
          <p:nvPr>
            <p:ph type="body" idx="1"/>
          </p:nvPr>
        </p:nvSpPr>
        <p:spPr>
          <a:xfrm>
            <a:off x="829000" y="1482575"/>
            <a:ext cx="6902100" cy="357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Raleway"/>
                <a:ea typeface="Raleway"/>
                <a:cs typeface="Raleway"/>
                <a:sym typeface="Raleway"/>
              </a:rPr>
              <a:t>¿Cuáles son algunas otras formas saludables de aliviar el estrés? Diríjase a alguien cercano a usted y comparta una o dos ideas con ellos. Asegúrese de escucharlos también, ya que comparten una o dos ideas con usted.</a:t>
            </a:r>
            <a:endParaRPr sz="2000">
              <a:latin typeface="Raleway"/>
              <a:ea typeface="Raleway"/>
              <a:cs typeface="Raleway"/>
              <a:sym typeface="Raleway"/>
            </a:endParaRPr>
          </a:p>
          <a:p>
            <a:pPr marL="0" lvl="0" indent="0" algn="l" rtl="0">
              <a:spcBef>
                <a:spcPts val="1600"/>
              </a:spcBef>
              <a:spcAft>
                <a:spcPts val="0"/>
              </a:spcAft>
              <a:buNone/>
            </a:pPr>
            <a:endParaRPr sz="2000">
              <a:latin typeface="Raleway"/>
              <a:ea typeface="Raleway"/>
              <a:cs typeface="Raleway"/>
              <a:sym typeface="Raleway"/>
            </a:endParaRPr>
          </a:p>
          <a:p>
            <a:pPr marL="0" lvl="0" indent="0" algn="l" rtl="0">
              <a:spcBef>
                <a:spcPts val="1600"/>
              </a:spcBef>
              <a:spcAft>
                <a:spcPts val="0"/>
              </a:spcAft>
              <a:buNone/>
            </a:pPr>
            <a:r>
              <a:rPr lang="en" sz="2000">
                <a:latin typeface="Raleway"/>
                <a:ea typeface="Raleway"/>
                <a:cs typeface="Raleway"/>
                <a:sym typeface="Raleway"/>
              </a:rPr>
              <a:t>Después de dos minutos, llamaré a algunas personas para compartir con toda la clase.</a:t>
            </a:r>
            <a:endParaRPr sz="2000">
              <a:latin typeface="Raleway"/>
              <a:ea typeface="Raleway"/>
              <a:cs typeface="Raleway"/>
              <a:sym typeface="Raleway"/>
            </a:endParaRPr>
          </a:p>
          <a:p>
            <a:pPr marL="0" lvl="0" indent="0" algn="l" rtl="0">
              <a:spcBef>
                <a:spcPts val="1600"/>
              </a:spcBef>
              <a:spcAft>
                <a:spcPts val="0"/>
              </a:spcAft>
              <a:buNone/>
            </a:pPr>
            <a:endParaRPr sz="2000">
              <a:latin typeface="Raleway"/>
              <a:ea typeface="Raleway"/>
              <a:cs typeface="Raleway"/>
              <a:sym typeface="Raleway"/>
            </a:endParaRPr>
          </a:p>
          <a:p>
            <a:pPr marL="0" lvl="0" indent="0" algn="l" rtl="0">
              <a:spcBef>
                <a:spcPts val="1600"/>
              </a:spcBef>
              <a:spcAft>
                <a:spcPts val="1600"/>
              </a:spcAft>
              <a:buNone/>
            </a:pPr>
            <a:endParaRPr/>
          </a:p>
        </p:txBody>
      </p:sp>
      <p:sp>
        <p:nvSpPr>
          <p:cNvPr id="426" name="Google Shape;426;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36</a:t>
            </a:fld>
            <a:endParaRPr>
              <a:latin typeface="Proxima Nova"/>
              <a:ea typeface="Proxima Nova"/>
              <a:cs typeface="Proxima Nova"/>
              <a:sym typeface="Proxima Nov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pic>
        <p:nvPicPr>
          <p:cNvPr id="432" name="Google Shape;432;p53" descr="Get your own printout of the handwashing song at: https://www.patreon.com/posts/34582515&#10;&#10;1. There are many different types of coronaviruses. If you have ever had a cold, then you'd probably been sick with a coronavirus before.&#10;&#10;2. The new coronavirus, named SARS-CoV-2, causes a disease called COVID-19. While COVID-19 is more dangerous than the common cold and people want to stop the spread, it's important to remember that most people who become sick with COVID-19 will recover.&#10;&#10;3. Best practices for preventing yourself from getting sick: wash your hands and don't pick your nose! Singing a handwashing song (out loud or in your head) can help you remember to wash for the recommended 20 seconds.&#10;&#10;4. Best practices for keeping other people from getting your germs when you are sick: stay home when sick and cover your cough.&#10;&#10;5. This has happened before, and it will happen again. Viruses are always mutating, changing, and evolving. When a new virus does emerge, the CDC and WHO are the best sources of information." title="5 facts every kid should know about the coronavirus">
            <a:hlinkClick r:id="rId3"/>
          </p:cNvPr>
          <p:cNvPicPr preferRelativeResize="0"/>
          <p:nvPr/>
        </p:nvPicPr>
        <p:blipFill>
          <a:blip r:embed="rId4">
            <a:alphaModFix/>
          </a:blip>
          <a:stretch>
            <a:fillRect/>
          </a:stretch>
        </p:blipFill>
        <p:spPr>
          <a:xfrm>
            <a:off x="2286000" y="1404900"/>
            <a:ext cx="4572000" cy="3429000"/>
          </a:xfrm>
          <a:prstGeom prst="rect">
            <a:avLst/>
          </a:prstGeom>
          <a:noFill/>
          <a:ln>
            <a:noFill/>
          </a:ln>
        </p:spPr>
      </p:pic>
      <p:sp>
        <p:nvSpPr>
          <p:cNvPr id="433" name="Google Shape;433;p53"/>
          <p:cNvSpPr txBox="1">
            <a:spLocks noGrp="1"/>
          </p:cNvSpPr>
          <p:nvPr>
            <p:ph type="title" idx="4294967295"/>
          </p:nvPr>
        </p:nvSpPr>
        <p:spPr>
          <a:xfrm>
            <a:off x="311700" y="284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5 datos que todo niño debe saber sobre el coronavirus</a:t>
            </a:r>
            <a:endParaRPr/>
          </a:p>
          <a:p>
            <a:pPr marL="0" lvl="0" indent="0" algn="ctr"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
        <p:nvSpPr>
          <p:cNvPr id="439" name="Google Shape;439;p54"/>
          <p:cNvSpPr txBox="1">
            <a:spLocks noGrp="1"/>
          </p:cNvSpPr>
          <p:nvPr>
            <p:ph type="title" idx="4294967295"/>
          </p:nvPr>
        </p:nvSpPr>
        <p:spPr>
          <a:xfrm>
            <a:off x="311700" y="284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Rap de lavado de manos</a:t>
            </a:r>
            <a:endParaRPr/>
          </a:p>
          <a:p>
            <a:pPr marL="0" lvl="0" indent="0" algn="ctr" rtl="0">
              <a:spcBef>
                <a:spcPts val="0"/>
              </a:spcBef>
              <a:spcAft>
                <a:spcPts val="0"/>
              </a:spcAft>
              <a:buNone/>
            </a:pPr>
            <a:endParaRPr/>
          </a:p>
        </p:txBody>
      </p:sp>
      <p:pic>
        <p:nvPicPr>
          <p:cNvPr id="440" name="Google Shape;440;p54" descr="This song is based off of the Center for Disease Control's hand hygiene recommendations. I wrote it to educate my students (or anyone for that matter) about the importance of hand washing. This song will make you think more about your hand hygiene and get you to &quot;Just Wash Ya' Hands!&quot;  Music by Wreckx-N-Effect. Lyrics to this song can be found here: https://goo.gl/PY7oOI" title="Hand Wash Rap">
            <a:hlinkClick r:id="rId3"/>
          </p:cNvPr>
          <p:cNvPicPr preferRelativeResize="0"/>
          <p:nvPr/>
        </p:nvPicPr>
        <p:blipFill>
          <a:blip r:embed="rId4">
            <a:alphaModFix/>
          </a:blip>
          <a:stretch>
            <a:fillRect/>
          </a:stretch>
        </p:blipFill>
        <p:spPr>
          <a:xfrm>
            <a:off x="2286000" y="1148500"/>
            <a:ext cx="4572000" cy="3429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446" name="Google Shape;446;p55"/>
          <p:cNvSpPr txBox="1">
            <a:spLocks noGrp="1"/>
          </p:cNvSpPr>
          <p:nvPr>
            <p:ph type="title" idx="4294967295"/>
          </p:nvPr>
        </p:nvSpPr>
        <p:spPr>
          <a:xfrm>
            <a:off x="311700" y="2095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Coronavirus Explicado</a:t>
            </a:r>
            <a:endParaRPr/>
          </a:p>
        </p:txBody>
      </p:sp>
      <p:pic>
        <p:nvPicPr>
          <p:cNvPr id="447" name="Google Shape;447;p55" descr="Lots of parents have asked me for help in explaining coronavirus COVID-19 to their children. &#10;Here is a quick video that I hope will help explain what we currently know to your little ones." title="Coronavirus Explained! (for kids)">
            <a:hlinkClick r:id="rId3"/>
          </p:cNvPr>
          <p:cNvPicPr preferRelativeResize="0"/>
          <p:nvPr/>
        </p:nvPicPr>
        <p:blipFill>
          <a:blip r:embed="rId4">
            <a:alphaModFix/>
          </a:blip>
          <a:stretch>
            <a:fillRect/>
          </a:stretch>
        </p:blipFill>
        <p:spPr>
          <a:xfrm>
            <a:off x="2286000" y="1017975"/>
            <a:ext cx="4572000" cy="3429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185" name="Google Shape;185;p20"/>
          <p:cNvPicPr preferRelativeResize="0"/>
          <p:nvPr/>
        </p:nvPicPr>
        <p:blipFill>
          <a:blip r:embed="rId3">
            <a:alphaModFix/>
          </a:blip>
          <a:stretch>
            <a:fillRect/>
          </a:stretch>
        </p:blipFill>
        <p:spPr>
          <a:xfrm>
            <a:off x="4744150" y="1455050"/>
            <a:ext cx="4370475" cy="2364350"/>
          </a:xfrm>
          <a:prstGeom prst="rect">
            <a:avLst/>
          </a:prstGeom>
          <a:noFill/>
          <a:ln>
            <a:noFill/>
          </a:ln>
        </p:spPr>
      </p:pic>
      <p:sp>
        <p:nvSpPr>
          <p:cNvPr id="186" name="Google Shape;186;p20"/>
          <p:cNvSpPr txBox="1">
            <a:spLocks noGrp="1"/>
          </p:cNvSpPr>
          <p:nvPr>
            <p:ph type="body" idx="1"/>
          </p:nvPr>
        </p:nvSpPr>
        <p:spPr>
          <a:xfrm>
            <a:off x="203200" y="416025"/>
            <a:ext cx="4958100" cy="3766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000">
                <a:solidFill>
                  <a:srgbClr val="000000"/>
                </a:solidFill>
                <a:latin typeface="Raleway"/>
                <a:ea typeface="Raleway"/>
                <a:cs typeface="Raleway"/>
                <a:sym typeface="Raleway"/>
              </a:rPr>
              <a:t>Sabemos que los cuerpos y las mentes fuertes nos ayudan a sentirnos bien y a combatir las enfermedades. Aprendamos sobre cómo estar saludable en relación con esta nueva enfermedad.</a:t>
            </a:r>
            <a:endParaRPr sz="3000">
              <a:solidFill>
                <a:srgbClr val="000000"/>
              </a:solidFill>
              <a:latin typeface="Raleway"/>
              <a:ea typeface="Raleway"/>
              <a:cs typeface="Raleway"/>
              <a:sym typeface="Raleway"/>
            </a:endParaRPr>
          </a:p>
          <a:p>
            <a:pPr marL="0" lvl="0" indent="0" algn="l" rtl="0">
              <a:spcBef>
                <a:spcPts val="0"/>
              </a:spcBef>
              <a:spcAft>
                <a:spcPts val="1600"/>
              </a:spcAft>
              <a:buNone/>
            </a:pPr>
            <a:endParaRPr sz="3000">
              <a:solidFill>
                <a:schemeClr val="accent3"/>
              </a:solidFill>
              <a:latin typeface="Raleway"/>
              <a:ea typeface="Raleway"/>
              <a:cs typeface="Raleway"/>
              <a:sym typeface="Raleway"/>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Videos de lavado de manos</a:t>
            </a:r>
            <a:endParaRPr/>
          </a:p>
          <a:p>
            <a:pPr marL="0" lvl="0" indent="0" algn="l" rtl="0">
              <a:spcBef>
                <a:spcPts val="0"/>
              </a:spcBef>
              <a:spcAft>
                <a:spcPts val="0"/>
              </a:spcAft>
              <a:buNone/>
            </a:pPr>
            <a:endParaRPr/>
          </a:p>
        </p:txBody>
      </p:sp>
      <p:sp>
        <p:nvSpPr>
          <p:cNvPr id="453" name="Google Shape;453;p56"/>
          <p:cNvSpPr txBox="1">
            <a:spLocks noGrp="1"/>
          </p:cNvSpPr>
          <p:nvPr>
            <p:ph type="body" idx="1"/>
          </p:nvPr>
        </p:nvSpPr>
        <p:spPr>
          <a:xfrm>
            <a:off x="829000" y="1161100"/>
            <a:ext cx="3418200" cy="3341400"/>
          </a:xfrm>
          <a:prstGeom prst="rect">
            <a:avLst/>
          </a:prstGeom>
        </p:spPr>
        <p:txBody>
          <a:bodyPr spcFirstLastPara="1" wrap="square" lIns="91425" tIns="91425" rIns="91425" bIns="91425" anchor="t" anchorCtr="0">
            <a:noAutofit/>
          </a:bodyPr>
          <a:lstStyle/>
          <a:p>
            <a:pPr marL="457200" lvl="0" indent="-419100" algn="l" rtl="0">
              <a:lnSpc>
                <a:spcPct val="160000"/>
              </a:lnSpc>
              <a:spcBef>
                <a:spcPts val="0"/>
              </a:spcBef>
              <a:spcAft>
                <a:spcPts val="0"/>
              </a:spcAft>
              <a:buClr>
                <a:srgbClr val="000000"/>
              </a:buClr>
              <a:buSzPts val="3000"/>
              <a:buFont typeface="Raleway"/>
              <a:buChar char="●"/>
            </a:pPr>
            <a:r>
              <a:rPr lang="en" sz="3000">
                <a:solidFill>
                  <a:srgbClr val="127BB0"/>
                </a:solidFill>
                <a:uFill>
                  <a:noFill/>
                </a:uFill>
                <a:latin typeface="Raleway"/>
                <a:ea typeface="Raleway"/>
                <a:cs typeface="Raleway"/>
                <a:sym typeface="Raleway"/>
                <a:hlinkClick r:id="rId3"/>
              </a:rPr>
              <a:t>English</a:t>
            </a:r>
            <a:endParaRPr sz="3000">
              <a:solidFill>
                <a:srgbClr val="127BB0"/>
              </a:solidFill>
              <a:latin typeface="Raleway"/>
              <a:ea typeface="Raleway"/>
              <a:cs typeface="Raleway"/>
              <a:sym typeface="Raleway"/>
            </a:endParaRPr>
          </a:p>
          <a:p>
            <a:pPr marL="457200" lvl="0" indent="-419100" algn="l" rtl="0">
              <a:lnSpc>
                <a:spcPct val="160000"/>
              </a:lnSpc>
              <a:spcBef>
                <a:spcPts val="0"/>
              </a:spcBef>
              <a:spcAft>
                <a:spcPts val="0"/>
              </a:spcAft>
              <a:buClr>
                <a:srgbClr val="000000"/>
              </a:buClr>
              <a:buSzPts val="3000"/>
              <a:buFont typeface="Raleway"/>
              <a:buChar char="●"/>
            </a:pPr>
            <a:r>
              <a:rPr lang="en" sz="3000">
                <a:solidFill>
                  <a:srgbClr val="127BB0"/>
                </a:solidFill>
                <a:uFill>
                  <a:noFill/>
                </a:uFill>
                <a:latin typeface="Raleway"/>
                <a:ea typeface="Raleway"/>
                <a:cs typeface="Raleway"/>
                <a:sym typeface="Raleway"/>
                <a:hlinkClick r:id="rId4"/>
              </a:rPr>
              <a:t>Cantonese</a:t>
            </a:r>
            <a:endParaRPr sz="3000">
              <a:solidFill>
                <a:srgbClr val="127BB0"/>
              </a:solidFill>
              <a:latin typeface="Raleway"/>
              <a:ea typeface="Raleway"/>
              <a:cs typeface="Raleway"/>
              <a:sym typeface="Raleway"/>
            </a:endParaRPr>
          </a:p>
          <a:p>
            <a:pPr marL="457200" lvl="0" indent="-419100" algn="l" rtl="0">
              <a:lnSpc>
                <a:spcPct val="160000"/>
              </a:lnSpc>
              <a:spcBef>
                <a:spcPts val="0"/>
              </a:spcBef>
              <a:spcAft>
                <a:spcPts val="0"/>
              </a:spcAft>
              <a:buClr>
                <a:srgbClr val="000000"/>
              </a:buClr>
              <a:buSzPts val="3000"/>
              <a:buFont typeface="Raleway"/>
              <a:buChar char="●"/>
            </a:pPr>
            <a:r>
              <a:rPr lang="en" sz="3000">
                <a:solidFill>
                  <a:srgbClr val="127BB0"/>
                </a:solidFill>
                <a:uFill>
                  <a:noFill/>
                </a:uFill>
                <a:latin typeface="Raleway"/>
                <a:ea typeface="Raleway"/>
                <a:cs typeface="Raleway"/>
                <a:sym typeface="Raleway"/>
                <a:hlinkClick r:id="rId5"/>
              </a:rPr>
              <a:t>Filipino</a:t>
            </a:r>
            <a:endParaRPr sz="3000">
              <a:solidFill>
                <a:srgbClr val="127BB0"/>
              </a:solidFill>
              <a:latin typeface="Raleway"/>
              <a:ea typeface="Raleway"/>
              <a:cs typeface="Raleway"/>
              <a:sym typeface="Raleway"/>
            </a:endParaRPr>
          </a:p>
          <a:p>
            <a:pPr marL="457200" lvl="0" indent="-419100" algn="l" rtl="0">
              <a:lnSpc>
                <a:spcPct val="160000"/>
              </a:lnSpc>
              <a:spcBef>
                <a:spcPts val="0"/>
              </a:spcBef>
              <a:spcAft>
                <a:spcPts val="0"/>
              </a:spcAft>
              <a:buClr>
                <a:srgbClr val="000000"/>
              </a:buClr>
              <a:buSzPts val="3000"/>
              <a:buFont typeface="Raleway"/>
              <a:buChar char="●"/>
            </a:pPr>
            <a:r>
              <a:rPr lang="en" sz="3000">
                <a:solidFill>
                  <a:srgbClr val="127BB0"/>
                </a:solidFill>
                <a:uFill>
                  <a:noFill/>
                </a:uFill>
                <a:latin typeface="Raleway"/>
                <a:ea typeface="Raleway"/>
                <a:cs typeface="Raleway"/>
                <a:sym typeface="Raleway"/>
                <a:hlinkClick r:id="rId6"/>
              </a:rPr>
              <a:t>Mandarin</a:t>
            </a:r>
            <a:endParaRPr sz="3000">
              <a:solidFill>
                <a:srgbClr val="127BB0"/>
              </a:solidFill>
              <a:latin typeface="Raleway"/>
              <a:ea typeface="Raleway"/>
              <a:cs typeface="Raleway"/>
              <a:sym typeface="Raleway"/>
            </a:endParaRPr>
          </a:p>
          <a:p>
            <a:pPr marL="457200" lvl="0" indent="-419100" algn="l" rtl="0">
              <a:lnSpc>
                <a:spcPct val="160000"/>
              </a:lnSpc>
              <a:spcBef>
                <a:spcPts val="0"/>
              </a:spcBef>
              <a:spcAft>
                <a:spcPts val="0"/>
              </a:spcAft>
              <a:buClr>
                <a:srgbClr val="000000"/>
              </a:buClr>
              <a:buSzPts val="3000"/>
              <a:buFont typeface="Raleway"/>
              <a:buChar char="●"/>
            </a:pPr>
            <a:r>
              <a:rPr lang="en" sz="3000">
                <a:solidFill>
                  <a:srgbClr val="127BB0"/>
                </a:solidFill>
                <a:uFill>
                  <a:noFill/>
                </a:uFill>
                <a:latin typeface="Raleway"/>
                <a:ea typeface="Raleway"/>
                <a:cs typeface="Raleway"/>
                <a:sym typeface="Raleway"/>
                <a:hlinkClick r:id="rId7"/>
              </a:rPr>
              <a:t>Spanish</a:t>
            </a:r>
            <a:endParaRPr sz="3000">
              <a:solidFill>
                <a:srgbClr val="127BB0"/>
              </a:solidFill>
              <a:latin typeface="Raleway"/>
              <a:ea typeface="Raleway"/>
              <a:cs typeface="Raleway"/>
              <a:sym typeface="Raleway"/>
            </a:endParaRPr>
          </a:p>
          <a:p>
            <a:pPr marL="0" lvl="0" indent="0" algn="l" rtl="0">
              <a:spcBef>
                <a:spcPts val="0"/>
              </a:spcBef>
              <a:spcAft>
                <a:spcPts val="1600"/>
              </a:spcAft>
              <a:buNone/>
            </a:pPr>
            <a:endParaRPr sz="3000"/>
          </a:p>
        </p:txBody>
      </p:sp>
      <p:sp>
        <p:nvSpPr>
          <p:cNvPr id="454" name="Google Shape;454;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40</a:t>
            </a:fld>
            <a:endParaRPr>
              <a:latin typeface="Proxima Nova"/>
              <a:ea typeface="Proxima Nova"/>
              <a:cs typeface="Proxima Nova"/>
              <a:sym typeface="Proxima Nova"/>
            </a:endParaRPr>
          </a:p>
        </p:txBody>
      </p:sp>
      <p:pic>
        <p:nvPicPr>
          <p:cNvPr id="455" name="Google Shape;455;p56"/>
          <p:cNvPicPr preferRelativeResize="0"/>
          <p:nvPr/>
        </p:nvPicPr>
        <p:blipFill>
          <a:blip r:embed="rId8">
            <a:alphaModFix/>
          </a:blip>
          <a:stretch>
            <a:fillRect/>
          </a:stretch>
        </p:blipFill>
        <p:spPr>
          <a:xfrm>
            <a:off x="4373500" y="1278850"/>
            <a:ext cx="3418200" cy="34182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41</a:t>
            </a:fld>
            <a:endParaRPr>
              <a:latin typeface="Proxima Nova"/>
              <a:ea typeface="Proxima Nova"/>
              <a:cs typeface="Proxima Nova"/>
              <a:sym typeface="Proxima Nova"/>
            </a:endParaRPr>
          </a:p>
        </p:txBody>
      </p:sp>
      <p:pic>
        <p:nvPicPr>
          <p:cNvPr id="461" name="Google Shape;461;p57" descr="SFDPH WASH HANDS CANTONESE" title="SFDPH WASH HANDS CANTONESE">
            <a:hlinkClick r:id="rId3"/>
          </p:cNvPr>
          <p:cNvPicPr preferRelativeResize="0"/>
          <p:nvPr/>
        </p:nvPicPr>
        <p:blipFill>
          <a:blip r:embed="rId4">
            <a:alphaModFix/>
          </a:blip>
          <a:stretch>
            <a:fillRect/>
          </a:stretch>
        </p:blipFill>
        <p:spPr>
          <a:xfrm>
            <a:off x="274150" y="552375"/>
            <a:ext cx="2447408" cy="1835550"/>
          </a:xfrm>
          <a:prstGeom prst="rect">
            <a:avLst/>
          </a:prstGeom>
          <a:noFill/>
          <a:ln>
            <a:noFill/>
          </a:ln>
        </p:spPr>
      </p:pic>
      <p:sp>
        <p:nvSpPr>
          <p:cNvPr id="462" name="Google Shape;462;p57"/>
          <p:cNvSpPr txBox="1"/>
          <p:nvPr/>
        </p:nvSpPr>
        <p:spPr>
          <a:xfrm>
            <a:off x="274150" y="2493425"/>
            <a:ext cx="2571600" cy="45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Handwashing in Cantonese</a:t>
            </a:r>
            <a:endParaRPr>
              <a:latin typeface="Raleway"/>
              <a:ea typeface="Raleway"/>
              <a:cs typeface="Raleway"/>
              <a:sym typeface="Raleway"/>
            </a:endParaRPr>
          </a:p>
        </p:txBody>
      </p:sp>
      <p:pic>
        <p:nvPicPr>
          <p:cNvPr id="463" name="Google Shape;463;p57" descr="SFDPH_WASH HANDS FILIPINO" title="SFDPH_WASH HANDS FILIPINO">
            <a:hlinkClick r:id="rId5"/>
          </p:cNvPr>
          <p:cNvPicPr preferRelativeResize="0"/>
          <p:nvPr/>
        </p:nvPicPr>
        <p:blipFill>
          <a:blip r:embed="rId6">
            <a:alphaModFix/>
          </a:blip>
          <a:stretch>
            <a:fillRect/>
          </a:stretch>
        </p:blipFill>
        <p:spPr>
          <a:xfrm>
            <a:off x="3285500" y="552375"/>
            <a:ext cx="2447400" cy="1835550"/>
          </a:xfrm>
          <a:prstGeom prst="rect">
            <a:avLst/>
          </a:prstGeom>
          <a:noFill/>
          <a:ln>
            <a:noFill/>
          </a:ln>
        </p:spPr>
      </p:pic>
      <p:sp>
        <p:nvSpPr>
          <p:cNvPr id="464" name="Google Shape;464;p57"/>
          <p:cNvSpPr txBox="1"/>
          <p:nvPr/>
        </p:nvSpPr>
        <p:spPr>
          <a:xfrm>
            <a:off x="3411725" y="2493425"/>
            <a:ext cx="2571600" cy="45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Handwashing in Filipino</a:t>
            </a:r>
            <a:endParaRPr>
              <a:latin typeface="Raleway"/>
              <a:ea typeface="Raleway"/>
              <a:cs typeface="Raleway"/>
              <a:sym typeface="Raleway"/>
            </a:endParaRPr>
          </a:p>
        </p:txBody>
      </p:sp>
      <p:pic>
        <p:nvPicPr>
          <p:cNvPr id="465" name="Google Shape;465;p57" descr="Description" title="SFDPH WASH HANDS MANDARIN">
            <a:hlinkClick r:id="rId7"/>
          </p:cNvPr>
          <p:cNvPicPr preferRelativeResize="0"/>
          <p:nvPr/>
        </p:nvPicPr>
        <p:blipFill>
          <a:blip r:embed="rId8">
            <a:alphaModFix/>
          </a:blip>
          <a:stretch>
            <a:fillRect/>
          </a:stretch>
        </p:blipFill>
        <p:spPr>
          <a:xfrm>
            <a:off x="6235826" y="505279"/>
            <a:ext cx="2572999" cy="1929749"/>
          </a:xfrm>
          <a:prstGeom prst="rect">
            <a:avLst/>
          </a:prstGeom>
          <a:noFill/>
          <a:ln>
            <a:noFill/>
          </a:ln>
        </p:spPr>
      </p:pic>
      <p:sp>
        <p:nvSpPr>
          <p:cNvPr id="466" name="Google Shape;466;p57"/>
          <p:cNvSpPr txBox="1"/>
          <p:nvPr/>
        </p:nvSpPr>
        <p:spPr>
          <a:xfrm>
            <a:off x="6236525" y="2540325"/>
            <a:ext cx="2571600" cy="45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Handwashing in Mandarin</a:t>
            </a:r>
            <a:endParaRPr>
              <a:latin typeface="Raleway"/>
              <a:ea typeface="Raleway"/>
              <a:cs typeface="Raleway"/>
              <a:sym typeface="Raleway"/>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8"/>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42</a:t>
            </a:fld>
            <a:endParaRPr>
              <a:latin typeface="Proxima Nova"/>
              <a:ea typeface="Proxima Nova"/>
              <a:cs typeface="Proxima Nova"/>
              <a:sym typeface="Proxima Nova"/>
            </a:endParaRPr>
          </a:p>
        </p:txBody>
      </p:sp>
      <p:pic>
        <p:nvPicPr>
          <p:cNvPr id="473" name="Google Shape;473;p58" descr="SFDPH WASH HANDS SPANISH" title="SFDPH WASH HANDS SPANISH">
            <a:hlinkClick r:id="rId3"/>
          </p:cNvPr>
          <p:cNvPicPr preferRelativeResize="0"/>
          <p:nvPr/>
        </p:nvPicPr>
        <p:blipFill>
          <a:blip r:embed="rId4">
            <a:alphaModFix/>
          </a:blip>
          <a:stretch>
            <a:fillRect/>
          </a:stretch>
        </p:blipFill>
        <p:spPr>
          <a:xfrm>
            <a:off x="152400" y="152400"/>
            <a:ext cx="2745725" cy="2059300"/>
          </a:xfrm>
          <a:prstGeom prst="rect">
            <a:avLst/>
          </a:prstGeom>
          <a:noFill/>
          <a:ln>
            <a:noFill/>
          </a:ln>
        </p:spPr>
      </p:pic>
      <p:pic>
        <p:nvPicPr>
          <p:cNvPr id="474" name="Google Shape;474;p58" descr="Lets fight the coronavirus together. Let facts lead, not fear. Listen to Dr. Sunny Pak, Medical Director at Chinatown Public Health Center, Department of Public Health, for the best ways to avoid COVID-19." title="Quick Facts on Coronavirus with DR. Pak">
            <a:hlinkClick r:id="rId5"/>
          </p:cNvPr>
          <p:cNvPicPr preferRelativeResize="0"/>
          <p:nvPr/>
        </p:nvPicPr>
        <p:blipFill>
          <a:blip r:embed="rId6">
            <a:alphaModFix/>
          </a:blip>
          <a:stretch>
            <a:fillRect/>
          </a:stretch>
        </p:blipFill>
        <p:spPr>
          <a:xfrm>
            <a:off x="3050525" y="152400"/>
            <a:ext cx="2745733" cy="2059300"/>
          </a:xfrm>
          <a:prstGeom prst="rect">
            <a:avLst/>
          </a:prstGeom>
          <a:noFill/>
          <a:ln>
            <a:noFill/>
          </a:ln>
        </p:spPr>
      </p:pic>
      <p:pic>
        <p:nvPicPr>
          <p:cNvPr id="475" name="Google Shape;475;p58" descr="SFDPH Hand Washing ENGLISH" title="SFDPH WASH HANDS ENGLISH">
            <a:hlinkClick r:id="rId7"/>
          </p:cNvPr>
          <p:cNvPicPr preferRelativeResize="0"/>
          <p:nvPr/>
        </p:nvPicPr>
        <p:blipFill>
          <a:blip r:embed="rId8">
            <a:alphaModFix/>
          </a:blip>
          <a:stretch>
            <a:fillRect/>
          </a:stretch>
        </p:blipFill>
        <p:spPr>
          <a:xfrm>
            <a:off x="5948650" y="152400"/>
            <a:ext cx="2745758" cy="2059300"/>
          </a:xfrm>
          <a:prstGeom prst="rect">
            <a:avLst/>
          </a:prstGeom>
          <a:noFill/>
          <a:ln>
            <a:noFill/>
          </a:ln>
        </p:spPr>
      </p:pic>
      <p:sp>
        <p:nvSpPr>
          <p:cNvPr id="476" name="Google Shape;476;p58"/>
          <p:cNvSpPr txBox="1"/>
          <p:nvPr/>
        </p:nvSpPr>
        <p:spPr>
          <a:xfrm>
            <a:off x="239463" y="2343300"/>
            <a:ext cx="2571600" cy="45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Handwashing in Spanish</a:t>
            </a:r>
            <a:endParaRPr>
              <a:latin typeface="Raleway"/>
              <a:ea typeface="Raleway"/>
              <a:cs typeface="Raleway"/>
              <a:sym typeface="Raleway"/>
            </a:endParaRPr>
          </a:p>
        </p:txBody>
      </p:sp>
      <p:sp>
        <p:nvSpPr>
          <p:cNvPr id="477" name="Google Shape;477;p58"/>
          <p:cNvSpPr txBox="1"/>
          <p:nvPr/>
        </p:nvSpPr>
        <p:spPr>
          <a:xfrm>
            <a:off x="3050525" y="2343300"/>
            <a:ext cx="2571600" cy="45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aleway"/>
                <a:ea typeface="Raleway"/>
                <a:cs typeface="Raleway"/>
                <a:sym typeface="Raleway"/>
              </a:rPr>
              <a:t>Avoiding Coronavirus</a:t>
            </a:r>
            <a:endParaRPr>
              <a:latin typeface="Raleway"/>
              <a:ea typeface="Raleway"/>
              <a:cs typeface="Raleway"/>
              <a:sym typeface="Raleway"/>
            </a:endParaRPr>
          </a:p>
        </p:txBody>
      </p:sp>
      <p:sp>
        <p:nvSpPr>
          <p:cNvPr id="478" name="Google Shape;478;p58"/>
          <p:cNvSpPr txBox="1"/>
          <p:nvPr/>
        </p:nvSpPr>
        <p:spPr>
          <a:xfrm>
            <a:off x="6035725" y="2343300"/>
            <a:ext cx="2571600" cy="45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aleway"/>
                <a:ea typeface="Raleway"/>
                <a:cs typeface="Raleway"/>
                <a:sym typeface="Raleway"/>
              </a:rPr>
              <a:t>Handwashing in English</a:t>
            </a:r>
            <a:endParaRPr>
              <a:latin typeface="Raleway"/>
              <a:ea typeface="Raleway"/>
              <a:cs typeface="Raleway"/>
              <a:sym typeface="Raleway"/>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9"/>
          <p:cNvSpPr txBox="1">
            <a:spLocks noGrp="1"/>
          </p:cNvSpPr>
          <p:nvPr>
            <p:ph type="body" idx="1"/>
          </p:nvPr>
        </p:nvSpPr>
        <p:spPr>
          <a:xfrm>
            <a:off x="829000" y="1352550"/>
            <a:ext cx="3092100" cy="342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u="sng">
                <a:solidFill>
                  <a:schemeClr val="hlink"/>
                </a:solidFill>
                <a:latin typeface="Raleway"/>
                <a:ea typeface="Raleway"/>
                <a:cs typeface="Raleway"/>
                <a:sym typeface="Raleway"/>
                <a:hlinkClick r:id="rId3"/>
              </a:rPr>
              <a:t>The Mysteries of Life with Tim and Moby</a:t>
            </a:r>
            <a:endParaRPr sz="2400">
              <a:latin typeface="Raleway"/>
              <a:ea typeface="Raleway"/>
              <a:cs typeface="Raleway"/>
              <a:sym typeface="Raleway"/>
            </a:endParaRPr>
          </a:p>
        </p:txBody>
      </p:sp>
      <p:sp>
        <p:nvSpPr>
          <p:cNvPr id="484" name="Google Shape;484;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43</a:t>
            </a:fld>
            <a:endParaRPr>
              <a:latin typeface="Proxima Nova"/>
              <a:ea typeface="Proxima Nova"/>
              <a:cs typeface="Proxima Nova"/>
              <a:sym typeface="Proxima Nova"/>
            </a:endParaRPr>
          </a:p>
        </p:txBody>
      </p:sp>
      <p:sp>
        <p:nvSpPr>
          <p:cNvPr id="485" name="Google Shape;485;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Brainpop Recursos</a:t>
            </a:r>
            <a:endParaRPr/>
          </a:p>
        </p:txBody>
      </p:sp>
      <p:pic>
        <p:nvPicPr>
          <p:cNvPr id="486" name="Google Shape;486;p59"/>
          <p:cNvPicPr preferRelativeResize="0"/>
          <p:nvPr/>
        </p:nvPicPr>
        <p:blipFill>
          <a:blip r:embed="rId4">
            <a:alphaModFix/>
          </a:blip>
          <a:stretch>
            <a:fillRect/>
          </a:stretch>
        </p:blipFill>
        <p:spPr>
          <a:xfrm>
            <a:off x="4306450" y="1367749"/>
            <a:ext cx="3342400" cy="2809700"/>
          </a:xfrm>
          <a:prstGeom prst="rect">
            <a:avLst/>
          </a:prstGeom>
          <a:noFill/>
          <a:ln>
            <a:noFill/>
          </a:ln>
          <a:effectLst>
            <a:outerShdw blurRad="57150" dist="571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1"/>
          <p:cNvSpPr txBox="1">
            <a:spLocks noGrp="1"/>
          </p:cNvSpPr>
          <p:nvPr>
            <p:ph type="ctrTitle"/>
          </p:nvPr>
        </p:nvSpPr>
        <p:spPr>
          <a:xfrm>
            <a:off x="234825" y="508500"/>
            <a:ext cx="8668500" cy="250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Es posible que haya escuchado sobre el coronavirus y COVID-19, y tenga algunas preguntas.</a:t>
            </a:r>
            <a:endParaRPr sz="3200"/>
          </a:p>
          <a:p>
            <a:pPr marL="0" lvl="0" indent="0" algn="l" rtl="0">
              <a:spcBef>
                <a:spcPts val="0"/>
              </a:spcBef>
              <a:spcAft>
                <a:spcPts val="0"/>
              </a:spcAft>
              <a:buNone/>
            </a:pPr>
            <a:endParaRPr sz="3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2"/>
          <p:cNvSpPr txBox="1">
            <a:spLocks noGrp="1"/>
          </p:cNvSpPr>
          <p:nvPr>
            <p:ph type="body" idx="1"/>
          </p:nvPr>
        </p:nvSpPr>
        <p:spPr>
          <a:xfrm>
            <a:off x="1744850" y="689850"/>
            <a:ext cx="5214000" cy="35310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3600">
              <a:solidFill>
                <a:schemeClr val="accent3"/>
              </a:solidFill>
              <a:latin typeface="Alfa Slab One"/>
              <a:ea typeface="Alfa Slab One"/>
              <a:cs typeface="Alfa Slab One"/>
              <a:sym typeface="Alfa Slab One"/>
            </a:endParaRPr>
          </a:p>
          <a:p>
            <a:pPr marL="0" lvl="0" indent="0" algn="l" rtl="0">
              <a:lnSpc>
                <a:spcPct val="100000"/>
              </a:lnSpc>
              <a:spcBef>
                <a:spcPts val="1600"/>
              </a:spcBef>
              <a:spcAft>
                <a:spcPts val="0"/>
              </a:spcAft>
              <a:buNone/>
            </a:pPr>
            <a:r>
              <a:rPr lang="en" sz="2600">
                <a:solidFill>
                  <a:schemeClr val="accent3"/>
                </a:solidFill>
                <a:latin typeface="Alfa Slab One"/>
                <a:ea typeface="Alfa Slab One"/>
                <a:cs typeface="Alfa Slab One"/>
                <a:sym typeface="Alfa Slab One"/>
              </a:rPr>
              <a:t>Hay mucha informacion falsa que está circulando.</a:t>
            </a:r>
            <a:endParaRPr sz="2600">
              <a:solidFill>
                <a:schemeClr val="accent3"/>
              </a:solidFill>
              <a:latin typeface="Alfa Slab One"/>
              <a:ea typeface="Alfa Slab One"/>
              <a:cs typeface="Alfa Slab One"/>
              <a:sym typeface="Alfa Slab One"/>
            </a:endParaRPr>
          </a:p>
          <a:p>
            <a:pPr marL="0" lvl="0" indent="0" algn="l" rtl="0">
              <a:spcBef>
                <a:spcPts val="1600"/>
              </a:spcBef>
              <a:spcAft>
                <a:spcPts val="0"/>
              </a:spcAft>
              <a:buNone/>
            </a:pPr>
            <a:r>
              <a:rPr lang="en" sz="2100" u="sng">
                <a:latin typeface="Raleway"/>
                <a:ea typeface="Raleway"/>
                <a:cs typeface="Raleway"/>
                <a:sym typeface="Raleway"/>
              </a:rPr>
              <a:t>Informate con los hechos!</a:t>
            </a:r>
            <a:endParaRPr sz="2100">
              <a:latin typeface="Raleway"/>
              <a:ea typeface="Raleway"/>
              <a:cs typeface="Raleway"/>
              <a:sym typeface="Raleway"/>
            </a:endParaRPr>
          </a:p>
          <a:p>
            <a:pPr marL="0" lvl="0" indent="0" algn="l" rtl="0">
              <a:spcBef>
                <a:spcPts val="1600"/>
              </a:spcBef>
              <a:spcAft>
                <a:spcPts val="0"/>
              </a:spcAft>
              <a:buNone/>
            </a:pPr>
            <a:r>
              <a:rPr lang="en" sz="2100">
                <a:latin typeface="Raleway"/>
                <a:ea typeface="Raleway"/>
                <a:cs typeface="Raleway"/>
                <a:sym typeface="Raleway"/>
              </a:rPr>
              <a:t>Todo lo que aprende aquí es de los Centros para el Control de Enfermedades y otros médicos. Se citan las fuentes.</a:t>
            </a:r>
            <a:endParaRPr sz="2100">
              <a:latin typeface="Raleway"/>
              <a:ea typeface="Raleway"/>
              <a:cs typeface="Raleway"/>
              <a:sym typeface="Raleway"/>
            </a:endParaRPr>
          </a:p>
          <a:p>
            <a:pPr marL="0" lvl="0" indent="0" algn="l" rtl="0">
              <a:spcBef>
                <a:spcPts val="1600"/>
              </a:spcBef>
              <a:spcAft>
                <a:spcPts val="0"/>
              </a:spcAft>
              <a:buNone/>
            </a:pPr>
            <a:endParaRPr sz="2100">
              <a:latin typeface="Raleway"/>
              <a:ea typeface="Raleway"/>
              <a:cs typeface="Raleway"/>
              <a:sym typeface="Raleway"/>
            </a:endParaRPr>
          </a:p>
          <a:p>
            <a:pPr marL="0" lvl="0" indent="0" algn="ctr" rtl="0">
              <a:spcBef>
                <a:spcPts val="1600"/>
              </a:spcBef>
              <a:spcAft>
                <a:spcPts val="1600"/>
              </a:spcAft>
              <a:buNone/>
            </a:pPr>
            <a:r>
              <a:rPr lang="en"/>
              <a:t> </a:t>
            </a:r>
            <a:endParaRPr/>
          </a:p>
        </p:txBody>
      </p:sp>
      <p:sp>
        <p:nvSpPr>
          <p:cNvPr id="197" name="Google Shape;197;p22"/>
          <p:cNvSpPr txBox="1">
            <a:spLocks noGrp="1"/>
          </p:cNvSpPr>
          <p:nvPr>
            <p:ph type="sldNum" idx="12"/>
          </p:nvPr>
        </p:nvSpPr>
        <p:spPr>
          <a:xfrm>
            <a:off x="8665029" y="127279"/>
            <a:ext cx="326700" cy="272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7</a:t>
            </a:fld>
            <a:endParaRPr>
              <a:latin typeface="Proxima Nova"/>
              <a:ea typeface="Proxima Nova"/>
              <a:cs typeface="Proxima Nova"/>
              <a:sym typeface="Proxima Nova"/>
            </a:endParaRPr>
          </a:p>
        </p:txBody>
      </p:sp>
      <p:sp>
        <p:nvSpPr>
          <p:cNvPr id="203" name="Google Shape;203;p23"/>
          <p:cNvSpPr txBox="1">
            <a:spLocks noGrp="1"/>
          </p:cNvSpPr>
          <p:nvPr>
            <p:ph type="body" idx="1"/>
          </p:nvPr>
        </p:nvSpPr>
        <p:spPr>
          <a:xfrm>
            <a:off x="294975" y="1137900"/>
            <a:ext cx="3309900" cy="33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rgbClr val="000000"/>
                </a:solidFill>
                <a:latin typeface="Raleway"/>
                <a:ea typeface="Raleway"/>
                <a:cs typeface="Raleway"/>
                <a:sym typeface="Raleway"/>
              </a:rPr>
              <a:t>Esta cepa de coronavirus se acaba de descubrir. </a:t>
            </a:r>
            <a:endParaRPr sz="2800" b="1">
              <a:solidFill>
                <a:srgbClr val="000000"/>
              </a:solidFill>
              <a:latin typeface="Raleway"/>
              <a:ea typeface="Raleway"/>
              <a:cs typeface="Raleway"/>
              <a:sym typeface="Raleway"/>
            </a:endParaRPr>
          </a:p>
          <a:p>
            <a:pPr marL="0" lvl="0" indent="0" algn="l" rtl="0">
              <a:spcBef>
                <a:spcPts val="0"/>
              </a:spcBef>
              <a:spcAft>
                <a:spcPts val="0"/>
              </a:spcAft>
              <a:buNone/>
            </a:pPr>
            <a:r>
              <a:rPr lang="en" sz="2800">
                <a:solidFill>
                  <a:srgbClr val="000000"/>
                </a:solidFill>
                <a:latin typeface="Raleway"/>
                <a:ea typeface="Raleway"/>
                <a:cs typeface="Raleway"/>
                <a:sym typeface="Raleway"/>
              </a:rPr>
              <a:t>Causa una enfermedad llamada COVID-19.</a:t>
            </a:r>
            <a:endParaRPr sz="2800">
              <a:solidFill>
                <a:srgbClr val="000000"/>
              </a:solidFill>
              <a:latin typeface="Raleway"/>
              <a:ea typeface="Raleway"/>
              <a:cs typeface="Raleway"/>
              <a:sym typeface="Raleway"/>
            </a:endParaRPr>
          </a:p>
          <a:p>
            <a:pPr marL="0" lvl="0" indent="0" algn="l" rtl="0">
              <a:spcBef>
                <a:spcPts val="0"/>
              </a:spcBef>
              <a:spcAft>
                <a:spcPts val="0"/>
              </a:spcAft>
              <a:buNone/>
            </a:pPr>
            <a:endParaRPr sz="2800" b="1">
              <a:solidFill>
                <a:srgbClr val="000000"/>
              </a:solidFill>
              <a:latin typeface="Raleway"/>
              <a:ea typeface="Raleway"/>
              <a:cs typeface="Raleway"/>
              <a:sym typeface="Raleway"/>
            </a:endParaRPr>
          </a:p>
          <a:p>
            <a:pPr marL="0" lvl="0" indent="0" algn="l" rtl="0">
              <a:spcBef>
                <a:spcPts val="0"/>
              </a:spcBef>
              <a:spcAft>
                <a:spcPts val="1600"/>
              </a:spcAft>
              <a:buNone/>
            </a:pPr>
            <a:endParaRPr sz="1400" b="1">
              <a:solidFill>
                <a:srgbClr val="000000"/>
              </a:solidFill>
              <a:latin typeface="Arial"/>
              <a:ea typeface="Arial"/>
              <a:cs typeface="Arial"/>
              <a:sym typeface="Arial"/>
            </a:endParaRPr>
          </a:p>
        </p:txBody>
      </p:sp>
      <p:pic>
        <p:nvPicPr>
          <p:cNvPr id="204" name="Google Shape;204;p23"/>
          <p:cNvPicPr preferRelativeResize="0"/>
          <p:nvPr/>
        </p:nvPicPr>
        <p:blipFill>
          <a:blip r:embed="rId3">
            <a:alphaModFix/>
          </a:blip>
          <a:stretch>
            <a:fillRect/>
          </a:stretch>
        </p:blipFill>
        <p:spPr>
          <a:xfrm>
            <a:off x="3916375" y="1524000"/>
            <a:ext cx="3961551" cy="2224550"/>
          </a:xfrm>
          <a:prstGeom prst="rect">
            <a:avLst/>
          </a:prstGeom>
          <a:noFill/>
          <a:ln>
            <a:noFill/>
          </a:ln>
          <a:effectLst>
            <a:outerShdw blurRad="57150" dist="66675" dir="4320000" algn="bl" rotWithShape="0">
              <a:srgbClr val="000000">
                <a:alpha val="6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4"/>
          <p:cNvSpPr txBox="1">
            <a:spLocks noGrp="1"/>
          </p:cNvSpPr>
          <p:nvPr>
            <p:ph type="body" idx="4294967295"/>
          </p:nvPr>
        </p:nvSpPr>
        <p:spPr>
          <a:xfrm>
            <a:off x="414425" y="481275"/>
            <a:ext cx="4146300" cy="474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000000"/>
                </a:solidFill>
                <a:latin typeface="Raleway"/>
                <a:ea typeface="Raleway"/>
                <a:cs typeface="Raleway"/>
                <a:sym typeface="Raleway"/>
              </a:rPr>
              <a:t>Con COVID-19, algunas personas tienen síntomas leves y otras tienen síntomas más graves.</a:t>
            </a:r>
            <a:endParaRPr sz="3600"/>
          </a:p>
        </p:txBody>
      </p:sp>
      <p:sp>
        <p:nvSpPr>
          <p:cNvPr id="210" name="Google Shape;21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211" name="Google Shape;211;p24"/>
          <p:cNvPicPr preferRelativeResize="0"/>
          <p:nvPr/>
        </p:nvPicPr>
        <p:blipFill rotWithShape="1">
          <a:blip r:embed="rId3">
            <a:alphaModFix/>
          </a:blip>
          <a:srcRect l="5635" r="5189"/>
          <a:stretch/>
        </p:blipFill>
        <p:spPr>
          <a:xfrm>
            <a:off x="5063875" y="1032750"/>
            <a:ext cx="3330125" cy="28863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5"/>
          <p:cNvSpPr txBox="1">
            <a:spLocks noGrp="1"/>
          </p:cNvSpPr>
          <p:nvPr>
            <p:ph type="body" idx="1"/>
          </p:nvPr>
        </p:nvSpPr>
        <p:spPr>
          <a:xfrm>
            <a:off x="4987875" y="425150"/>
            <a:ext cx="3484500" cy="472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200">
              <a:solidFill>
                <a:srgbClr val="000000"/>
              </a:solidFill>
              <a:latin typeface="Raleway"/>
              <a:ea typeface="Raleway"/>
              <a:cs typeface="Raleway"/>
              <a:sym typeface="Raleway"/>
            </a:endParaRPr>
          </a:p>
          <a:p>
            <a:pPr marL="0" lvl="0" indent="0" algn="l" rtl="0">
              <a:spcBef>
                <a:spcPts val="0"/>
              </a:spcBef>
              <a:spcAft>
                <a:spcPts val="0"/>
              </a:spcAft>
              <a:buNone/>
            </a:pPr>
            <a:endParaRPr sz="2200">
              <a:solidFill>
                <a:srgbClr val="000000"/>
              </a:solidFill>
              <a:latin typeface="Raleway"/>
              <a:ea typeface="Raleway"/>
              <a:cs typeface="Raleway"/>
              <a:sym typeface="Raleway"/>
            </a:endParaRPr>
          </a:p>
          <a:p>
            <a:pPr marL="0" lvl="0" indent="0" algn="l" rtl="0">
              <a:spcBef>
                <a:spcPts val="0"/>
              </a:spcBef>
              <a:spcAft>
                <a:spcPts val="0"/>
              </a:spcAft>
              <a:buNone/>
            </a:pPr>
            <a:r>
              <a:rPr lang="en" sz="2200">
                <a:solidFill>
                  <a:srgbClr val="000000"/>
                </a:solidFill>
                <a:latin typeface="Raleway"/>
                <a:ea typeface="Raleway"/>
                <a:cs typeface="Raleway"/>
                <a:sym typeface="Raleway"/>
              </a:rPr>
              <a:t>Los profesionales médicos del Departamento de Salud Pública de San Francisco realizan un seguimiento del virus y aconsejan a las personas sobre cómo limitar su propagación.</a:t>
            </a:r>
            <a:endParaRPr sz="2200">
              <a:solidFill>
                <a:srgbClr val="000000"/>
              </a:solidFill>
              <a:latin typeface="Raleway"/>
              <a:ea typeface="Raleway"/>
              <a:cs typeface="Raleway"/>
              <a:sym typeface="Raleway"/>
            </a:endParaRPr>
          </a:p>
          <a:p>
            <a:pPr marL="0" lvl="0" indent="0" algn="l" rtl="0">
              <a:spcBef>
                <a:spcPts val="0"/>
              </a:spcBef>
              <a:spcAft>
                <a:spcPts val="0"/>
              </a:spcAft>
              <a:buNone/>
            </a:pPr>
            <a:endParaRPr sz="2200">
              <a:solidFill>
                <a:srgbClr val="000000"/>
              </a:solidFill>
              <a:latin typeface="Raleway"/>
              <a:ea typeface="Raleway"/>
              <a:cs typeface="Raleway"/>
              <a:sym typeface="Raleway"/>
            </a:endParaRPr>
          </a:p>
          <a:p>
            <a:pPr marL="0" lvl="0" indent="0" algn="l" rtl="0">
              <a:spcBef>
                <a:spcPts val="0"/>
              </a:spcBef>
              <a:spcAft>
                <a:spcPts val="1600"/>
              </a:spcAft>
              <a:buNone/>
            </a:pPr>
            <a:endParaRPr/>
          </a:p>
        </p:txBody>
      </p:sp>
      <p:sp>
        <p:nvSpPr>
          <p:cNvPr id="217" name="Google Shape;21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roxima Nova"/>
                <a:ea typeface="Proxima Nova"/>
                <a:cs typeface="Proxima Nova"/>
                <a:sym typeface="Proxima Nova"/>
              </a:rPr>
              <a:t>9</a:t>
            </a:fld>
            <a:endParaRPr>
              <a:latin typeface="Proxima Nova"/>
              <a:ea typeface="Proxima Nova"/>
              <a:cs typeface="Proxima Nova"/>
              <a:sym typeface="Proxima Nova"/>
            </a:endParaRPr>
          </a:p>
        </p:txBody>
      </p:sp>
      <p:pic>
        <p:nvPicPr>
          <p:cNvPr id="218" name="Google Shape;218;p25"/>
          <p:cNvPicPr preferRelativeResize="0"/>
          <p:nvPr/>
        </p:nvPicPr>
        <p:blipFill>
          <a:blip r:embed="rId3">
            <a:alphaModFix/>
          </a:blip>
          <a:stretch>
            <a:fillRect/>
          </a:stretch>
        </p:blipFill>
        <p:spPr>
          <a:xfrm>
            <a:off x="1028699" y="1275037"/>
            <a:ext cx="3686401" cy="259343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1358</Words>
  <Application>Microsoft Office PowerPoint</Application>
  <PresentationFormat>On-screen Show (16:9)</PresentationFormat>
  <Paragraphs>189</Paragraphs>
  <Slides>43</Slides>
  <Notes>43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Proxima Nova</vt:lpstr>
      <vt:lpstr>Raleway</vt:lpstr>
      <vt:lpstr>Calibri</vt:lpstr>
      <vt:lpstr>Nunito Light</vt:lpstr>
      <vt:lpstr>Mali</vt:lpstr>
      <vt:lpstr>Roboto</vt:lpstr>
      <vt:lpstr>Alfa Slab One</vt:lpstr>
      <vt:lpstr>Arial</vt:lpstr>
      <vt:lpstr>Open Sans</vt:lpstr>
      <vt:lpstr>Gameday</vt:lpstr>
      <vt:lpstr>Lo que necesitas saber sobre el coronavirus &amp; COVID-19</vt:lpstr>
      <vt:lpstr>Coronavirus y COVID-19 Como el coronavirus se transmite Formas de mantener salud para usted, su familia, y su comunidad </vt:lpstr>
      <vt:lpstr>Cierra los ojos si quieres. Respire por 4 segundos completos. Exhale por 4 segundos. Repite 2 veces más.</vt:lpstr>
      <vt:lpstr>PowerPoint Presentation</vt:lpstr>
      <vt:lpstr>Es posible que haya escuchado sobre el coronavirus y COVID-19, y tenga algunas preguntas. </vt:lpstr>
      <vt:lpstr>PowerPoint Presentation</vt:lpstr>
      <vt:lpstr>PowerPoint Presentation</vt:lpstr>
      <vt:lpstr>PowerPoint Presentation</vt:lpstr>
      <vt:lpstr>PowerPoint Presentation</vt:lpstr>
      <vt:lpstr>PowerPoint Presentation</vt:lpstr>
      <vt:lpstr>PowerPoint Presentation</vt:lpstr>
      <vt:lpstr>Como se transmite?</vt:lpstr>
      <vt:lpstr>El virus se transmite a través de contacto cercano. </vt:lpstr>
      <vt:lpstr>Otra forma podría extenderse. </vt:lpstr>
      <vt:lpstr>PowerPoint Presentation</vt:lpstr>
      <vt:lpstr>PowerPoint Presentation</vt:lpstr>
      <vt:lpstr>PowerPoint Presentation</vt:lpstr>
      <vt:lpstr>Para ayudar a evitar resfriados, gripes y coronavirus: </vt:lpstr>
      <vt:lpstr>¿Jabón y agua o desinfectante para manos?</vt:lpstr>
      <vt:lpstr>Levanta tu mano y comparte </vt:lpstr>
      <vt:lpstr>PowerPoint Presentation</vt:lpstr>
      <vt:lpstr>PowerPoint Presentation</vt:lpstr>
      <vt:lpstr>PowerPoint Presentation</vt:lpstr>
      <vt:lpstr>Quédese en casa tanto como sea posible </vt:lpstr>
      <vt:lpstr>Practica la distancia social  </vt:lpstr>
      <vt:lpstr>¡Protegernos a nosotros mismos también ayuda a proteger a los demás! </vt:lpstr>
      <vt:lpstr>PowerPoint Presentation</vt:lpstr>
      <vt:lpstr>PowerPoint Presentation</vt:lpstr>
      <vt:lpstr>¿Que recuerdas?  </vt:lpstr>
      <vt:lpstr>¿Que recuerdas?  </vt:lpstr>
      <vt:lpstr>Resumen</vt:lpstr>
      <vt:lpstr>Fuentes</vt:lpstr>
      <vt:lpstr>Fuentes confiables para actualizaciones e información </vt:lpstr>
      <vt:lpstr>PowerPoint Presentation</vt:lpstr>
      <vt:lpstr>¿Cuáles son algunas formas de fortalecer nuestros cuerpos y mentes? </vt:lpstr>
      <vt:lpstr>Discuta: "Otra forma saludable de reducir el estrés es ______________".</vt:lpstr>
      <vt:lpstr>5 datos que todo niño debe saber sobre el coronavirus </vt:lpstr>
      <vt:lpstr>Rap de lavado de manos </vt:lpstr>
      <vt:lpstr>Coronavirus Explicado</vt:lpstr>
      <vt:lpstr>Videos de lavado de manos </vt:lpstr>
      <vt:lpstr>PowerPoint Presentation</vt:lpstr>
      <vt:lpstr>PowerPoint Presentation</vt:lpstr>
      <vt:lpstr>Brainpop Recursos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 que necesitas saber sobre el coronavirus &amp; COVID-19</dc:title>
  <dc:creator>Steve Young</dc:creator>
  <cp:lastModifiedBy>Steve Young</cp:lastModifiedBy>
  <cp:revision>1</cp:revision>
  <dcterms:modified xsi:type="dcterms:W3CDTF">2020-04-01T03:05:30Z</dcterms:modified>
</cp:coreProperties>
</file>